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activeX/activeX2.xml" ContentType="application/vnd.ms-office.activeX+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3.xml" ContentType="application/vnd.ms-office.activeX+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4.xml" ContentType="application/vnd.ms-office.activeX+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ctiveX/activeX5.xml" ContentType="application/vnd.ms-office.activeX+xml"/>
  <Override PartName="/ppt/notesSlides/notesSlide36.xml" ContentType="application/vnd.openxmlformats-officedocument.presentationml.notesSlide+xml"/>
  <Override PartName="/ppt/activeX/activeX6.xml" ContentType="application/vnd.ms-office.activeX+xml"/>
  <Override PartName="/ppt/notesSlides/notesSlide37.xml" ContentType="application/vnd.openxmlformats-officedocument.presentationml.notesSlide+xml"/>
  <Override PartName="/ppt/activeX/activeX7.xml" ContentType="application/vnd.ms-office.activeX+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ctiveX/activeX8.xml" ContentType="application/vnd.ms-office.activeX+xml"/>
  <Override PartName="/ppt/notesSlides/notesSlide40.xml" ContentType="application/vnd.openxmlformats-officedocument.presentationml.notesSlide+xml"/>
  <Override PartName="/ppt/activeX/activeX9.xml" ContentType="application/vnd.ms-office.activeX+xml"/>
  <Override PartName="/ppt/notesSlides/notesSlide41.xml" ContentType="application/vnd.openxmlformats-officedocument.presentationml.notesSlide+xml"/>
  <Override PartName="/ppt/activeX/activeX10.xml" ContentType="application/vnd.ms-office.activeX+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ctiveX/activeX11.xml" ContentType="application/vnd.ms-office.activeX+xml"/>
  <Override PartName="/ppt/notesSlides/notesSlide44.xml" ContentType="application/vnd.openxmlformats-officedocument.presentationml.notesSlide+xml"/>
  <Override PartName="/ppt/activeX/activeX12.xml" ContentType="application/vnd.ms-office.activeX+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158"/>
  </p:notesMasterIdLst>
  <p:sldIdLst>
    <p:sldId id="293" r:id="rId2"/>
    <p:sldId id="447" r:id="rId3"/>
    <p:sldId id="436" r:id="rId4"/>
    <p:sldId id="443" r:id="rId5"/>
    <p:sldId id="441" r:id="rId6"/>
    <p:sldId id="437" r:id="rId7"/>
    <p:sldId id="445" r:id="rId8"/>
    <p:sldId id="448" r:id="rId9"/>
    <p:sldId id="444" r:id="rId10"/>
    <p:sldId id="439" r:id="rId11"/>
    <p:sldId id="460" r:id="rId12"/>
    <p:sldId id="451" r:id="rId13"/>
    <p:sldId id="461" r:id="rId14"/>
    <p:sldId id="450" r:id="rId15"/>
    <p:sldId id="452" r:id="rId16"/>
    <p:sldId id="453" r:id="rId17"/>
    <p:sldId id="454" r:id="rId18"/>
    <p:sldId id="455" r:id="rId19"/>
    <p:sldId id="458" r:id="rId20"/>
    <p:sldId id="466" r:id="rId21"/>
    <p:sldId id="463" r:id="rId22"/>
    <p:sldId id="459" r:id="rId23"/>
    <p:sldId id="464" r:id="rId24"/>
    <p:sldId id="442" r:id="rId25"/>
    <p:sldId id="467" r:id="rId26"/>
    <p:sldId id="456" r:id="rId27"/>
    <p:sldId id="468" r:id="rId28"/>
    <p:sldId id="457" r:id="rId29"/>
    <p:sldId id="449" r:id="rId30"/>
    <p:sldId id="328" r:id="rId31"/>
    <p:sldId id="377" r:id="rId32"/>
    <p:sldId id="432" r:id="rId33"/>
    <p:sldId id="433" r:id="rId34"/>
    <p:sldId id="431" r:id="rId35"/>
    <p:sldId id="430" r:id="rId36"/>
    <p:sldId id="429" r:id="rId37"/>
    <p:sldId id="425" r:id="rId38"/>
    <p:sldId id="381" r:id="rId39"/>
    <p:sldId id="364" r:id="rId40"/>
    <p:sldId id="365" r:id="rId41"/>
    <p:sldId id="366" r:id="rId42"/>
    <p:sldId id="367" r:id="rId43"/>
    <p:sldId id="368" r:id="rId44"/>
    <p:sldId id="369" r:id="rId45"/>
    <p:sldId id="370" r:id="rId46"/>
    <p:sldId id="371" r:id="rId47"/>
    <p:sldId id="382" r:id="rId48"/>
    <p:sldId id="355" r:id="rId49"/>
    <p:sldId id="385" r:id="rId50"/>
    <p:sldId id="383" r:id="rId51"/>
    <p:sldId id="384" r:id="rId52"/>
    <p:sldId id="389" r:id="rId53"/>
    <p:sldId id="388" r:id="rId54"/>
    <p:sldId id="374" r:id="rId55"/>
    <p:sldId id="375" r:id="rId56"/>
    <p:sldId id="376" r:id="rId57"/>
    <p:sldId id="372" r:id="rId58"/>
    <p:sldId id="304" r:id="rId59"/>
    <p:sldId id="305" r:id="rId60"/>
    <p:sldId id="469" r:id="rId61"/>
    <p:sldId id="306" r:id="rId62"/>
    <p:sldId id="308" r:id="rId63"/>
    <p:sldId id="309" r:id="rId64"/>
    <p:sldId id="421" r:id="rId65"/>
    <p:sldId id="422" r:id="rId66"/>
    <p:sldId id="423" r:id="rId67"/>
    <p:sldId id="312" r:id="rId68"/>
    <p:sldId id="310" r:id="rId69"/>
    <p:sldId id="311" r:id="rId70"/>
    <p:sldId id="424" r:id="rId71"/>
    <p:sldId id="483" r:id="rId72"/>
    <p:sldId id="352" r:id="rId73"/>
    <p:sldId id="313" r:id="rId74"/>
    <p:sldId id="314" r:id="rId75"/>
    <p:sldId id="316" r:id="rId76"/>
    <p:sldId id="396" r:id="rId77"/>
    <p:sldId id="315" r:id="rId78"/>
    <p:sldId id="397" r:id="rId79"/>
    <p:sldId id="391" r:id="rId80"/>
    <p:sldId id="400" r:id="rId81"/>
    <p:sldId id="401" r:id="rId82"/>
    <p:sldId id="402" r:id="rId83"/>
    <p:sldId id="403" r:id="rId84"/>
    <p:sldId id="405" r:id="rId85"/>
    <p:sldId id="404" r:id="rId86"/>
    <p:sldId id="417" r:id="rId87"/>
    <p:sldId id="410" r:id="rId88"/>
    <p:sldId id="411" r:id="rId89"/>
    <p:sldId id="412" r:id="rId90"/>
    <p:sldId id="486" r:id="rId91"/>
    <p:sldId id="487" r:id="rId92"/>
    <p:sldId id="413" r:id="rId93"/>
    <p:sldId id="406" r:id="rId94"/>
    <p:sldId id="484" r:id="rId95"/>
    <p:sldId id="407" r:id="rId96"/>
    <p:sldId id="416" r:id="rId97"/>
    <p:sldId id="418" r:id="rId98"/>
    <p:sldId id="485" r:id="rId99"/>
    <p:sldId id="408" r:id="rId100"/>
    <p:sldId id="476" r:id="rId101"/>
    <p:sldId id="317" r:id="rId102"/>
    <p:sldId id="392" r:id="rId103"/>
    <p:sldId id="488" r:id="rId104"/>
    <p:sldId id="489" r:id="rId105"/>
    <p:sldId id="490" r:id="rId106"/>
    <p:sldId id="493" r:id="rId107"/>
    <p:sldId id="491" r:id="rId108"/>
    <p:sldId id="470" r:id="rId109"/>
    <p:sldId id="494" r:id="rId110"/>
    <p:sldId id="492" r:id="rId111"/>
    <p:sldId id="477" r:id="rId112"/>
    <p:sldId id="322" r:id="rId113"/>
    <p:sldId id="393" r:id="rId114"/>
    <p:sldId id="478" r:id="rId115"/>
    <p:sldId id="326" r:id="rId116"/>
    <p:sldId id="325" r:id="rId117"/>
    <p:sldId id="327" r:id="rId118"/>
    <p:sldId id="414" r:id="rId119"/>
    <p:sldId id="394" r:id="rId120"/>
    <p:sldId id="482" r:id="rId121"/>
    <p:sldId id="479" r:id="rId122"/>
    <p:sldId id="473" r:id="rId123"/>
    <p:sldId id="495" r:id="rId124"/>
    <p:sldId id="481" r:id="rId125"/>
    <p:sldId id="480" r:id="rId126"/>
    <p:sldId id="409" r:id="rId127"/>
    <p:sldId id="338" r:id="rId128"/>
    <p:sldId id="339" r:id="rId129"/>
    <p:sldId id="340" r:id="rId130"/>
    <p:sldId id="341" r:id="rId131"/>
    <p:sldId id="342" r:id="rId132"/>
    <p:sldId id="343" r:id="rId133"/>
    <p:sldId id="344" r:id="rId134"/>
    <p:sldId id="346" r:id="rId135"/>
    <p:sldId id="345" r:id="rId136"/>
    <p:sldId id="347" r:id="rId137"/>
    <p:sldId id="348" r:id="rId138"/>
    <p:sldId id="349" r:id="rId139"/>
    <p:sldId id="350" r:id="rId140"/>
    <p:sldId id="351" r:id="rId141"/>
    <p:sldId id="360" r:id="rId142"/>
    <p:sldId id="361" r:id="rId143"/>
    <p:sldId id="362" r:id="rId144"/>
    <p:sldId id="291" r:id="rId145"/>
    <p:sldId id="292" r:id="rId146"/>
    <p:sldId id="294" r:id="rId147"/>
    <p:sldId id="295" r:id="rId148"/>
    <p:sldId id="301" r:id="rId149"/>
    <p:sldId id="302" r:id="rId150"/>
    <p:sldId id="379" r:id="rId151"/>
    <p:sldId id="380" r:id="rId152"/>
    <p:sldId id="386" r:id="rId153"/>
    <p:sldId id="387" r:id="rId154"/>
    <p:sldId id="390" r:id="rId155"/>
    <p:sldId id="353" r:id="rId156"/>
    <p:sldId id="354" r:id="rId157"/>
  </p:sldIdLst>
  <p:sldSz cx="9144000" cy="6858000" type="screen4x3"/>
  <p:notesSz cx="6858000" cy="9144000"/>
  <p:defaultTextStyle>
    <a:defPPr>
      <a:defRPr lang="en-US"/>
    </a:defPPr>
    <a:lvl1pPr algn="l" rtl="0" fontAlgn="base">
      <a:spcBef>
        <a:spcPct val="0"/>
      </a:spcBef>
      <a:spcAft>
        <a:spcPct val="0"/>
      </a:spcAft>
      <a:defRPr sz="1600" b="1" kern="1200">
        <a:solidFill>
          <a:srgbClr val="FF0000"/>
        </a:solidFill>
        <a:latin typeface="Arial" pitchFamily="34" charset="0"/>
        <a:ea typeface="+mn-ea"/>
        <a:cs typeface="+mn-cs"/>
      </a:defRPr>
    </a:lvl1pPr>
    <a:lvl2pPr marL="457200" algn="l" rtl="0" fontAlgn="base">
      <a:spcBef>
        <a:spcPct val="0"/>
      </a:spcBef>
      <a:spcAft>
        <a:spcPct val="0"/>
      </a:spcAft>
      <a:defRPr sz="1600" b="1" kern="1200">
        <a:solidFill>
          <a:srgbClr val="FF0000"/>
        </a:solidFill>
        <a:latin typeface="Arial" pitchFamily="34" charset="0"/>
        <a:ea typeface="+mn-ea"/>
        <a:cs typeface="+mn-cs"/>
      </a:defRPr>
    </a:lvl2pPr>
    <a:lvl3pPr marL="914400" algn="l" rtl="0" fontAlgn="base">
      <a:spcBef>
        <a:spcPct val="0"/>
      </a:spcBef>
      <a:spcAft>
        <a:spcPct val="0"/>
      </a:spcAft>
      <a:defRPr sz="1600" b="1" kern="1200">
        <a:solidFill>
          <a:srgbClr val="FF0000"/>
        </a:solidFill>
        <a:latin typeface="Arial" pitchFamily="34" charset="0"/>
        <a:ea typeface="+mn-ea"/>
        <a:cs typeface="+mn-cs"/>
      </a:defRPr>
    </a:lvl3pPr>
    <a:lvl4pPr marL="1371600" algn="l" rtl="0" fontAlgn="base">
      <a:spcBef>
        <a:spcPct val="0"/>
      </a:spcBef>
      <a:spcAft>
        <a:spcPct val="0"/>
      </a:spcAft>
      <a:defRPr sz="1600" b="1" kern="1200">
        <a:solidFill>
          <a:srgbClr val="FF0000"/>
        </a:solidFill>
        <a:latin typeface="Arial" pitchFamily="34" charset="0"/>
        <a:ea typeface="+mn-ea"/>
        <a:cs typeface="+mn-cs"/>
      </a:defRPr>
    </a:lvl4pPr>
    <a:lvl5pPr marL="1828800" algn="l" rtl="0" fontAlgn="base">
      <a:spcBef>
        <a:spcPct val="0"/>
      </a:spcBef>
      <a:spcAft>
        <a:spcPct val="0"/>
      </a:spcAft>
      <a:defRPr sz="1600" b="1" kern="1200">
        <a:solidFill>
          <a:srgbClr val="FF0000"/>
        </a:solidFill>
        <a:latin typeface="Arial" pitchFamily="34" charset="0"/>
        <a:ea typeface="+mn-ea"/>
        <a:cs typeface="+mn-cs"/>
      </a:defRPr>
    </a:lvl5pPr>
    <a:lvl6pPr marL="2286000" algn="l" defTabSz="914400" rtl="0" eaLnBrk="1" latinLnBrk="0" hangingPunct="1">
      <a:defRPr sz="1600" b="1" kern="1200">
        <a:solidFill>
          <a:srgbClr val="FF0000"/>
        </a:solidFill>
        <a:latin typeface="Arial" pitchFamily="34" charset="0"/>
        <a:ea typeface="+mn-ea"/>
        <a:cs typeface="+mn-cs"/>
      </a:defRPr>
    </a:lvl6pPr>
    <a:lvl7pPr marL="2743200" algn="l" defTabSz="914400" rtl="0" eaLnBrk="1" latinLnBrk="0" hangingPunct="1">
      <a:defRPr sz="1600" b="1" kern="1200">
        <a:solidFill>
          <a:srgbClr val="FF0000"/>
        </a:solidFill>
        <a:latin typeface="Arial" pitchFamily="34" charset="0"/>
        <a:ea typeface="+mn-ea"/>
        <a:cs typeface="+mn-cs"/>
      </a:defRPr>
    </a:lvl7pPr>
    <a:lvl8pPr marL="3200400" algn="l" defTabSz="914400" rtl="0" eaLnBrk="1" latinLnBrk="0" hangingPunct="1">
      <a:defRPr sz="1600" b="1" kern="1200">
        <a:solidFill>
          <a:srgbClr val="FF0000"/>
        </a:solidFill>
        <a:latin typeface="Arial" pitchFamily="34" charset="0"/>
        <a:ea typeface="+mn-ea"/>
        <a:cs typeface="+mn-cs"/>
      </a:defRPr>
    </a:lvl8pPr>
    <a:lvl9pPr marL="3657600" algn="l" defTabSz="914400" rtl="0" eaLnBrk="1" latinLnBrk="0" hangingPunct="1">
      <a:defRPr sz="1600" b="1" kern="1200">
        <a:solidFill>
          <a:srgbClr val="FF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CC"/>
    <a:srgbClr val="FF0000"/>
    <a:srgbClr val="6F3F50"/>
    <a:srgbClr val="000099"/>
    <a:srgbClr val="990033"/>
    <a:srgbClr val="0066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8" autoAdjust="0"/>
    <p:restoredTop sz="75558" autoAdjust="0"/>
  </p:normalViewPr>
  <p:slideViewPr>
    <p:cSldViewPr showGuides="1">
      <p:cViewPr>
        <p:scale>
          <a:sx n="70" d="100"/>
          <a:sy n="70" d="100"/>
        </p:scale>
        <p:origin x="-2256" y="-4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442"/>
    </p:cViewPr>
  </p:sorterViewPr>
  <p:notesViewPr>
    <p:cSldViewPr showGuides="1">
      <p:cViewPr varScale="1">
        <p:scale>
          <a:sx n="56" d="100"/>
          <a:sy n="56" d="100"/>
        </p:scale>
        <p:origin x="-262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latin typeface="Times New Roman" pitchFamily="18"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New Roman" pitchFamily="18" charset="0"/>
              </a:defRPr>
            </a:lvl1pPr>
          </a:lstStyle>
          <a:p>
            <a:pPr>
              <a:defRPr/>
            </a:pPr>
            <a:endParaRPr lang="en-US"/>
          </a:p>
        </p:txBody>
      </p:sp>
      <p:sp>
        <p:nvSpPr>
          <p:cNvPr id="129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Times New Roman" pitchFamily="18"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pitchFamily="18" charset="0"/>
              </a:defRPr>
            </a:lvl1pPr>
          </a:lstStyle>
          <a:p>
            <a:pPr>
              <a:defRPr/>
            </a:pPr>
            <a:fld id="{79CC71EE-8197-4760-8063-2ECF57E75033}" type="slidenum">
              <a:rPr lang="en-US"/>
              <a:pPr>
                <a:defRPr/>
              </a:pPr>
              <a:t>‹#›</a:t>
            </a:fld>
            <a:endParaRPr lang="en-US"/>
          </a:p>
        </p:txBody>
      </p:sp>
    </p:spTree>
    <p:extLst>
      <p:ext uri="{BB962C8B-B14F-4D97-AF65-F5344CB8AC3E}">
        <p14:creationId xmlns:p14="http://schemas.microsoft.com/office/powerpoint/2010/main" val="13339758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answers.com/topic/alexander-du-toit-1" TargetMode="External"/><Relationship Id="rId13" Type="http://schemas.openxmlformats.org/officeDocument/2006/relationships/hyperlink" Target="http://www.answers.com/topic/northern-hemisphere" TargetMode="External"/><Relationship Id="rId18" Type="http://schemas.openxmlformats.org/officeDocument/2006/relationships/hyperlink" Target="http://www.answers.com/topic/gondwana" TargetMode="External"/><Relationship Id="rId3" Type="http://schemas.openxmlformats.org/officeDocument/2006/relationships/hyperlink" Target="http://www.answers.com/topic/research-funding" TargetMode="External"/><Relationship Id="rId7" Type="http://schemas.openxmlformats.org/officeDocument/2006/relationships/hyperlink" Target="http://www.answers.com/topic/brazil" TargetMode="External"/><Relationship Id="rId12" Type="http://schemas.openxmlformats.org/officeDocument/2006/relationships/hyperlink" Target="http://www.answers.com/topic/tethys-ocean" TargetMode="External"/><Relationship Id="rId17" Type="http://schemas.openxmlformats.org/officeDocument/2006/relationships/hyperlink" Target="http://www.answers.com/topic/south-pole" TargetMode="External"/><Relationship Id="rId2" Type="http://schemas.openxmlformats.org/officeDocument/2006/relationships/slide" Target="../slides/slide24.xml"/><Relationship Id="rId16" Type="http://schemas.openxmlformats.org/officeDocument/2006/relationships/hyperlink" Target="http://www.answers.com/topic/southern-hemisphere" TargetMode="External"/><Relationship Id="rId1" Type="http://schemas.openxmlformats.org/officeDocument/2006/relationships/notesMaster" Target="../notesMasters/notesMaster1.xml"/><Relationship Id="rId6" Type="http://schemas.openxmlformats.org/officeDocument/2006/relationships/hyperlink" Target="http://www.answers.com/topic/paraguay-1" TargetMode="External"/><Relationship Id="rId11" Type="http://schemas.openxmlformats.org/officeDocument/2006/relationships/hyperlink" Target="http://www.answers.com/topic/supercontinent" TargetMode="External"/><Relationship Id="rId5" Type="http://schemas.openxmlformats.org/officeDocument/2006/relationships/hyperlink" Target="http://www.answers.com/topic/argentina" TargetMode="External"/><Relationship Id="rId15" Type="http://schemas.openxmlformats.org/officeDocument/2006/relationships/hyperlink" Target="http://www.answers.com/topic/laurasia" TargetMode="External"/><Relationship Id="rId10" Type="http://schemas.openxmlformats.org/officeDocument/2006/relationships/hyperlink" Target="http://www.answers.com/topic/radionuclide-2" TargetMode="External"/><Relationship Id="rId4" Type="http://schemas.openxmlformats.org/officeDocument/2006/relationships/hyperlink" Target="http://www.answers.com/topic/carnegie-institution-of-washington" TargetMode="External"/><Relationship Id="rId9" Type="http://schemas.openxmlformats.org/officeDocument/2006/relationships/hyperlink" Target="http://www.answers.com/topic/stratigraphy" TargetMode="External"/><Relationship Id="rId14" Type="http://schemas.openxmlformats.org/officeDocument/2006/relationships/hyperlink" Target="http://www.answers.com/topic/equator"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Weimar_Republic"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en.wikipedia.org/wiki/Heart_failure" TargetMode="External"/><Relationship Id="rId4" Type="http://schemas.openxmlformats.org/officeDocument/2006/relationships/hyperlink" Target="http://en.wikipedia.org/wiki/Eismitt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Often</a:t>
            </a:r>
            <a:r>
              <a:rPr lang="en-US" baseline="0" dirty="0" smtClean="0"/>
              <a:t> cited as a contributor to the theory of continental drift, I could not find any direct quotes of Leonardo’s that suggest lateral continental motion. Nonetheless, he did have a keen interest in geology and correctly identified flowing water (not divine creation) as the major sculptor of the earths surface and attributed the presence of marine fossils on land to the uplift of ancient sea floor.</a:t>
            </a:r>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it he summarized and added to the evidence of his predecessors and put forward original ideas as well. </a:t>
            </a:r>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Wegener was one of the first to point out that the fit of the continents improves with the inclusion of the continental shelves…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that</a:t>
            </a:r>
            <a:r>
              <a:rPr lang="en-US" baseline="0" dirty="0" smtClean="0"/>
              <a:t> the Antarctica fits nicely into the great Australian bight.</a:t>
            </a:r>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was the first</a:t>
            </a:r>
            <a:r>
              <a:rPr lang="en-US" baseline="0" dirty="0" smtClean="0"/>
              <a:t> to propose that all the continents could be assembled into a supercontinent he named Pangaea.</a:t>
            </a:r>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While at Marburg, in the autumn of 1911, Wegener was browsing in the university library when he came across a scientific paper that listed fossils of identical plants and animals found on opposite sides of the Atlantic. Intrigued by this information, Wegener began to look for, and find, more cases of similar organisms separated by great oceans. </a:t>
            </a:r>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Orthodox science at the time explained such cases by postulating that land bridges, now sunken, had once connected far-flung continents. But Wegener noticed the close fit between the coastlines of Africa and South America. Might the similarities among organisms be due, not to land bridges, but to the continents having been joined together at one time? As he later wrote: "A conviction of the fundamental soundness of the idea took root in my mind." </a:t>
            </a:r>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Wagener’s lack of a plausible mechanism for continental</a:t>
            </a:r>
            <a:r>
              <a:rPr lang="en-US" baseline="0" dirty="0" smtClean="0"/>
              <a:t> drift did not help his credibility, but scientific prejudices contributed greatly to his lack of acceptance in America.</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To American eyes Wegener’s work was bad science: It put the theory first and then sought evidence for it. It settled too quickly on a single interpretive framework. It was too large, too unifying, too ambitious. In short, it was seen as </a:t>
            </a:r>
            <a:r>
              <a:rPr lang="en-US" sz="1200" i="1" kern="1200" baseline="0" dirty="0" smtClean="0">
                <a:solidFill>
                  <a:schemeClr val="tx1"/>
                </a:solidFill>
                <a:latin typeface="Times New Roman" pitchFamily="18" charset="0"/>
                <a:ea typeface="+mn-ea"/>
                <a:cs typeface="+mn-cs"/>
              </a:rPr>
              <a:t>autocratic.</a:t>
            </a:r>
          </a:p>
          <a:p>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Times New Roman" pitchFamily="18" charset="0"/>
                <a:ea typeface="+mn-ea"/>
                <a:cs typeface="+mn-cs"/>
              </a:rPr>
              <a:t>Continental drift seemed to refute Pratt isostasy, which had worked for Americans</a:t>
            </a:r>
          </a:p>
          <a:p>
            <a:r>
              <a:rPr lang="en-US" sz="1200" kern="1200" baseline="0" dirty="0" smtClean="0">
                <a:solidFill>
                  <a:schemeClr val="tx1"/>
                </a:solidFill>
                <a:latin typeface="Times New Roman" pitchFamily="18" charset="0"/>
                <a:ea typeface="+mn-ea"/>
                <a:cs typeface="+mn-cs"/>
              </a:rPr>
              <a:t>so well. Rather then reject Pratt isostasy, they rejected continental drift.</a:t>
            </a:r>
          </a:p>
          <a:p>
            <a:endParaRPr lang="en-US" sz="1200" kern="1200" baseline="0" dirty="0" smtClean="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mn-cs"/>
              </a:rPr>
              <a:t>Third, Americans rejected continental drift because of the legacy of uniformitarianism. By the early</a:t>
            </a:r>
          </a:p>
          <a:p>
            <a:r>
              <a:rPr lang="en-US" sz="1200" kern="1200" baseline="0" dirty="0" smtClean="0">
                <a:solidFill>
                  <a:schemeClr val="tx1"/>
                </a:solidFill>
                <a:latin typeface="Times New Roman" pitchFamily="18" charset="0"/>
                <a:ea typeface="+mn-ea"/>
                <a:cs typeface="+mn-cs"/>
              </a:rPr>
              <a:t>twentieth century, the methodological principle of using the present to interpret the past was deeply</a:t>
            </a:r>
          </a:p>
          <a:p>
            <a:r>
              <a:rPr lang="en-US" sz="1200" kern="1200" baseline="0" dirty="0" smtClean="0">
                <a:solidFill>
                  <a:schemeClr val="tx1"/>
                </a:solidFill>
                <a:latin typeface="Times New Roman" pitchFamily="18" charset="0"/>
                <a:ea typeface="+mn-ea"/>
                <a:cs typeface="+mn-cs"/>
              </a:rPr>
              <a:t>entrenched in the practice of historical geology. Many believed this the only way to interpret the past, that</a:t>
            </a:r>
          </a:p>
          <a:p>
            <a:r>
              <a:rPr lang="en-US" sz="1200" kern="1200" baseline="0" dirty="0" smtClean="0">
                <a:solidFill>
                  <a:schemeClr val="tx1"/>
                </a:solidFill>
                <a:latin typeface="Times New Roman" pitchFamily="18" charset="0"/>
                <a:ea typeface="+mn-ea"/>
                <a:cs typeface="+mn-cs"/>
              </a:rPr>
              <a:t>uniformitarianism made geology a science, for without it what proof was there that God hadn’t made the</a:t>
            </a:r>
          </a:p>
          <a:p>
            <a:r>
              <a:rPr lang="en-US" sz="1200" kern="1200" baseline="0" dirty="0" smtClean="0">
                <a:solidFill>
                  <a:schemeClr val="tx1"/>
                </a:solidFill>
                <a:latin typeface="Times New Roman" pitchFamily="18" charset="0"/>
                <a:ea typeface="+mn-ea"/>
                <a:cs typeface="+mn-cs"/>
              </a:rPr>
              <a:t>Earth in seven days, fossils and all? Historical geologists routinely used faunal assemblages to make</a:t>
            </a:r>
          </a:p>
          <a:p>
            <a:r>
              <a:rPr lang="en-US" sz="1200" kern="1200" baseline="0" dirty="0" smtClean="0">
                <a:solidFill>
                  <a:schemeClr val="tx1"/>
                </a:solidFill>
                <a:latin typeface="Times New Roman" pitchFamily="18" charset="0"/>
                <a:ea typeface="+mn-ea"/>
                <a:cs typeface="+mn-cs"/>
              </a:rPr>
              <a:t>inferences about climate zones, but according to drift theory, continents in tropical latitudes did not</a:t>
            </a:r>
          </a:p>
          <a:p>
            <a:r>
              <a:rPr lang="en-US" sz="1200" kern="1200" baseline="0" dirty="0" smtClean="0">
                <a:solidFill>
                  <a:schemeClr val="tx1"/>
                </a:solidFill>
                <a:latin typeface="Times New Roman" pitchFamily="18" charset="0"/>
                <a:ea typeface="+mn-ea"/>
                <a:cs typeface="+mn-cs"/>
              </a:rPr>
              <a:t>necessarily have tropical faunas, because the reconfiguration of continents and oceans might change</a:t>
            </a:r>
          </a:p>
          <a:p>
            <a:r>
              <a:rPr lang="en-US" sz="1200" kern="1200" baseline="0" dirty="0" smtClean="0">
                <a:solidFill>
                  <a:schemeClr val="tx1"/>
                </a:solidFill>
                <a:latin typeface="Times New Roman" pitchFamily="18" charset="0"/>
                <a:ea typeface="+mn-ea"/>
                <a:cs typeface="+mn-cs"/>
              </a:rPr>
              <a:t>matters altogether. Wegener’s theory raised the specter that the present was not the key to the past—that it</a:t>
            </a:r>
          </a:p>
          <a:p>
            <a:r>
              <a:rPr lang="en-US" sz="1200" kern="1200" baseline="0" dirty="0" smtClean="0">
                <a:solidFill>
                  <a:schemeClr val="tx1"/>
                </a:solidFill>
                <a:latin typeface="Times New Roman" pitchFamily="18" charset="0"/>
                <a:ea typeface="+mn-ea"/>
                <a:cs typeface="+mn-cs"/>
              </a:rPr>
              <a:t>was just a moment in Earth history, no more or less characteristic than any other. This was not an idea</a:t>
            </a:r>
          </a:p>
          <a:p>
            <a:r>
              <a:rPr lang="en-US" sz="1200" kern="1200" baseline="0" dirty="0" smtClean="0">
                <a:solidFill>
                  <a:schemeClr val="tx1"/>
                </a:solidFill>
                <a:latin typeface="Times New Roman" pitchFamily="18" charset="0"/>
                <a:ea typeface="+mn-ea"/>
                <a:cs typeface="+mn-cs"/>
              </a:rPr>
              <a:t>Americans were willing to accept.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also lived when the first</a:t>
            </a:r>
            <a:r>
              <a:rPr lang="en-US" baseline="0" dirty="0" smtClean="0"/>
              <a:t> maps of the new world where made, but I could find no direct reference that he noted the similarity of Atlantic coastlines.</a:t>
            </a:r>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r>
              <a:rPr lang="en-US" dirty="0" smtClean="0">
                <a:solidFill>
                  <a:srgbClr val="FF0000"/>
                </a:solidFill>
              </a:rPr>
              <a:t>In 1923, he received a </a:t>
            </a:r>
            <a:r>
              <a:rPr lang="en-US" dirty="0" smtClean="0">
                <a:solidFill>
                  <a:srgbClr val="FF0000"/>
                </a:solidFill>
                <a:hlinkClick r:id="rId3"/>
              </a:rPr>
              <a:t>grant</a:t>
            </a:r>
            <a:r>
              <a:rPr lang="en-US" dirty="0" smtClean="0">
                <a:solidFill>
                  <a:srgbClr val="FF0000"/>
                </a:solidFill>
              </a:rPr>
              <a:t> from the </a:t>
            </a:r>
            <a:r>
              <a:rPr lang="en-US" dirty="0" smtClean="0">
                <a:solidFill>
                  <a:srgbClr val="FF0000"/>
                </a:solidFill>
                <a:hlinkClick r:id="rId4"/>
              </a:rPr>
              <a:t>Carnegie Institution of Washington</a:t>
            </a:r>
            <a:r>
              <a:rPr lang="en-US" dirty="0" smtClean="0">
                <a:solidFill>
                  <a:srgbClr val="FF0000"/>
                </a:solidFill>
              </a:rPr>
              <a:t>, and used this to travel to eastern South America to study the geology of </a:t>
            </a:r>
            <a:r>
              <a:rPr lang="en-US" dirty="0" smtClean="0">
                <a:solidFill>
                  <a:srgbClr val="FF0000"/>
                </a:solidFill>
                <a:hlinkClick r:id="rId5"/>
              </a:rPr>
              <a:t>Argentina</a:t>
            </a:r>
            <a:r>
              <a:rPr lang="en-US" dirty="0" smtClean="0">
                <a:solidFill>
                  <a:srgbClr val="FF0000"/>
                </a:solidFill>
              </a:rPr>
              <a:t>, </a:t>
            </a:r>
            <a:r>
              <a:rPr lang="en-US" dirty="0" smtClean="0">
                <a:solidFill>
                  <a:srgbClr val="FF0000"/>
                </a:solidFill>
                <a:hlinkClick r:id="rId6"/>
              </a:rPr>
              <a:t>Paraguay</a:t>
            </a:r>
            <a:r>
              <a:rPr lang="en-US" dirty="0" smtClean="0">
                <a:solidFill>
                  <a:srgbClr val="FF0000"/>
                </a:solidFill>
              </a:rPr>
              <a:t> and </a:t>
            </a:r>
            <a:r>
              <a:rPr lang="en-US" dirty="0" smtClean="0">
                <a:solidFill>
                  <a:srgbClr val="FF0000"/>
                </a:solidFill>
                <a:hlinkClick r:id="rId7"/>
              </a:rPr>
              <a:t>Brazil</a:t>
            </a:r>
            <a:r>
              <a:rPr lang="en-US" dirty="0" smtClean="0">
                <a:solidFill>
                  <a:srgbClr val="FF0000"/>
                </a:solidFill>
              </a:rPr>
              <a:t>. As is apparent from his remarks in "Our Wandering Continents", he had not requested support for the expedition on a whim, but specifically to test his predictions of correspondences between the geology of the two continents. In the event he was able to demonstrate and follow the predicted continuation of specific </a:t>
            </a:r>
            <a:r>
              <a:rPr lang="en-US" u="sng" dirty="0" smtClean="0">
                <a:solidFill>
                  <a:schemeClr val="tx1"/>
                </a:solidFill>
                <a:hlinkClick r:id="rId8"/>
              </a:rPr>
              <a:t>features</a:t>
            </a:r>
            <a:r>
              <a:rPr lang="en-US" dirty="0" smtClean="0">
                <a:solidFill>
                  <a:srgbClr val="FF0000"/>
                </a:solidFill>
              </a:rPr>
              <a:t> already documented in Southern Africa, into the continent of South America. Although that might perhaps seem less impressive to the layman, to the geologist this evidence was far more crushing than any arguable ex post facto matching of continental shelves.</a:t>
            </a:r>
          </a:p>
          <a:p>
            <a:r>
              <a:rPr lang="en-US" dirty="0" smtClean="0"/>
              <a:t>In the light of his research du </a:t>
            </a:r>
            <a:r>
              <a:rPr lang="en-US" dirty="0" err="1" smtClean="0"/>
              <a:t>Toit</a:t>
            </a:r>
            <a:r>
              <a:rPr lang="en-US" dirty="0" smtClean="0"/>
              <a:t> published a review of the </a:t>
            </a:r>
            <a:r>
              <a:rPr lang="en-US" dirty="0" smtClean="0">
                <a:hlinkClick r:id="rId9"/>
              </a:rPr>
              <a:t>stratigraphic</a:t>
            </a:r>
            <a:r>
              <a:rPr lang="en-US" dirty="0" smtClean="0"/>
              <a:t> and </a:t>
            </a:r>
            <a:r>
              <a:rPr lang="en-US" dirty="0" smtClean="0">
                <a:hlinkClick r:id="rId10"/>
              </a:rPr>
              <a:t>radioisotope</a:t>
            </a:r>
            <a:r>
              <a:rPr lang="en-US" dirty="0" smtClean="0"/>
              <a:t> evidence from these regions that supported Alfred Wegener's ideas, </a:t>
            </a:r>
            <a:r>
              <a:rPr lang="en-US" i="1" dirty="0" smtClean="0"/>
              <a:t>A Geological Comparison of South America with South Africa</a:t>
            </a:r>
            <a:r>
              <a:rPr lang="en-US" dirty="0" smtClean="0"/>
              <a:t> (1927). His best-known publication, </a:t>
            </a:r>
            <a:r>
              <a:rPr lang="en-US" i="1" dirty="0" smtClean="0"/>
              <a:t>Our Wandering Continents</a:t>
            </a:r>
            <a:r>
              <a:rPr lang="en-US" dirty="0" smtClean="0"/>
              <a:t> (1937), expanded and improved this work, and, departing somewhat from Wegener, proposed two original </a:t>
            </a:r>
            <a:r>
              <a:rPr lang="en-US" dirty="0" smtClean="0">
                <a:hlinkClick r:id="rId11"/>
              </a:rPr>
              <a:t>supercontinents</a:t>
            </a:r>
            <a:r>
              <a:rPr lang="en-US" dirty="0" smtClean="0"/>
              <a:t> separated by the </a:t>
            </a:r>
            <a:r>
              <a:rPr lang="en-US" dirty="0" smtClean="0">
                <a:hlinkClick r:id="rId12"/>
              </a:rPr>
              <a:t>Tethys Ocean</a:t>
            </a:r>
            <a:r>
              <a:rPr lang="en-US" dirty="0" smtClean="0"/>
              <a:t>, a </a:t>
            </a:r>
            <a:r>
              <a:rPr lang="en-US" dirty="0" smtClean="0">
                <a:hlinkClick r:id="rId13"/>
              </a:rPr>
              <a:t>northern</a:t>
            </a:r>
            <a:r>
              <a:rPr lang="en-US" dirty="0" smtClean="0"/>
              <a:t>/</a:t>
            </a:r>
            <a:r>
              <a:rPr lang="en-US" dirty="0" smtClean="0">
                <a:hlinkClick r:id="rId14"/>
              </a:rPr>
              <a:t>equatorial</a:t>
            </a:r>
            <a:r>
              <a:rPr lang="en-US" dirty="0" smtClean="0"/>
              <a:t> </a:t>
            </a:r>
            <a:r>
              <a:rPr lang="en-US" dirty="0" err="1" smtClean="0">
                <a:hlinkClick r:id="rId15"/>
              </a:rPr>
              <a:t>Laurasia</a:t>
            </a:r>
            <a:r>
              <a:rPr lang="en-US" dirty="0" smtClean="0"/>
              <a:t> and a </a:t>
            </a:r>
            <a:r>
              <a:rPr lang="en-US" dirty="0" smtClean="0">
                <a:hlinkClick r:id="rId16"/>
              </a:rPr>
              <a:t>southern</a:t>
            </a:r>
            <a:r>
              <a:rPr lang="en-US" dirty="0" smtClean="0"/>
              <a:t>/</a:t>
            </a:r>
            <a:r>
              <a:rPr lang="en-US" dirty="0" smtClean="0">
                <a:hlinkClick r:id="rId17"/>
              </a:rPr>
              <a:t>polar</a:t>
            </a:r>
            <a:r>
              <a:rPr lang="en-US" dirty="0" smtClean="0"/>
              <a:t> </a:t>
            </a:r>
            <a:r>
              <a:rPr lang="en-US" dirty="0" smtClean="0">
                <a:hlinkClick r:id="rId18"/>
              </a:rPr>
              <a:t>Gondwanaland</a:t>
            </a:r>
            <a:r>
              <a:rPr lang="en-US" dirty="0" smtClean="0"/>
              <a:t>.</a:t>
            </a:r>
          </a:p>
          <a:p>
            <a:r>
              <a:rPr lang="en-US" dirty="0" smtClean="0"/>
              <a:t/>
            </a:r>
            <a:br>
              <a:rPr lang="en-US" dirty="0" smtClean="0"/>
            </a:br>
            <a:r>
              <a:rPr lang="en-US" dirty="0" smtClean="0"/>
              <a:t/>
            </a:r>
            <a:br>
              <a:rPr lang="en-US" dirty="0" smtClean="0"/>
            </a:br>
            <a:r>
              <a:rPr lang="en-US" dirty="0" smtClean="0"/>
              <a:t>Read more: </a:t>
            </a:r>
            <a:r>
              <a:rPr lang="en-US" dirty="0" smtClean="0">
                <a:hlinkClick r:id="rId8"/>
              </a:rPr>
              <a:t>http://www.answers.com/topic/alexander-du-toit-1#ixzz1qfJkgSXS</a:t>
            </a:r>
            <a:endParaRPr lang="en-US" dirty="0" smtClean="0"/>
          </a:p>
        </p:txBody>
      </p:sp>
      <p:sp>
        <p:nvSpPr>
          <p:cNvPr id="134148" name="Slide Number Placeholder 3"/>
          <p:cNvSpPr>
            <a:spLocks noGrp="1"/>
          </p:cNvSpPr>
          <p:nvPr>
            <p:ph type="sldNum" sz="quarter" idx="5"/>
          </p:nvPr>
        </p:nvSpPr>
        <p:spPr>
          <a:noFill/>
        </p:spPr>
        <p:txBody>
          <a:bodyPr/>
          <a:lstStyle/>
          <a:p>
            <a:fld id="{D28C9D2B-4E69-48FB-9C60-4AA2C296F784}" type="slidenum">
              <a:rPr lang="en-US" smtClean="0"/>
              <a:pPr/>
              <a:t>24</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Wegener's last expedition was to Greenland in 1930, to conduct the first 12-month monitoring of arctic weather. Wegener felt responsible for the expedition's success, as the </a:t>
            </a:r>
            <a:r>
              <a:rPr lang="en-US" dirty="0" smtClean="0">
                <a:hlinkClick r:id="rId3" action="ppaction://hlinkfile" tooltip="Weimar Republic"/>
              </a:rPr>
              <a:t>German government</a:t>
            </a:r>
            <a:r>
              <a:rPr lang="en-US" dirty="0" smtClean="0"/>
              <a:t> had contributed $120,000 ($1.5 million in 2007 dollars) at a time when Germans were starving to death owing to post-war shortages. Success depended on enough provisions being transferred from West camp to </a:t>
            </a:r>
            <a:r>
              <a:rPr lang="de-DE" i="1" dirty="0" smtClean="0">
                <a:hlinkClick r:id="rId4" action="ppaction://hlinkfile" tooltip="Eismitte"/>
              </a:rPr>
              <a:t>Eismitte</a:t>
            </a:r>
            <a:r>
              <a:rPr lang="en-US" dirty="0" smtClean="0"/>
              <a:t> ("mid-ice") for two men to winter there and this was a factor in the decision that led to his death. Owing to a late thaw, the expedition was six weeks behind schedule and, as summer ended, the men at </a:t>
            </a:r>
            <a:r>
              <a:rPr lang="de-DE" i="1" dirty="0" smtClean="0"/>
              <a:t>Eismitte</a:t>
            </a:r>
            <a:r>
              <a:rPr lang="en-US" dirty="0" smtClean="0"/>
              <a:t> sent a message that they had insufficient fuel and so would return on October 20.</a:t>
            </a:r>
          </a:p>
          <a:p>
            <a:pPr rtl="0"/>
            <a:r>
              <a:rPr lang="en-US" dirty="0" smtClean="0"/>
              <a:t>On September 24, although the route markers were by now largely buried under snow, Wegener set out with thirteen Greenlanders and his meteorologist Fritz Loewe to supply the camp by dog sled. During the journey the temperature reached −60 °C (−76 °F) and Loewe's toes became so frostbitten they had to be amputated with a penknife without anesthetic. Twelve of the Greenlanders returned to West camp. On October 19, the remaining three members of the expedition reached </a:t>
            </a:r>
            <a:r>
              <a:rPr lang="de-DE" i="1" dirty="0" smtClean="0"/>
              <a:t>Eismitte</a:t>
            </a:r>
            <a:r>
              <a:rPr lang="en-US" dirty="0" smtClean="0"/>
              <a:t>. There being only enough supplies for three at </a:t>
            </a:r>
            <a:r>
              <a:rPr lang="de-DE" i="1" dirty="0" smtClean="0"/>
              <a:t>Eismitte</a:t>
            </a:r>
            <a:r>
              <a:rPr lang="en-US" dirty="0" smtClean="0"/>
              <a:t>, Wegener and </a:t>
            </a:r>
            <a:r>
              <a:rPr lang="en-US" dirty="0" err="1" smtClean="0"/>
              <a:t>Rasmus</a:t>
            </a:r>
            <a:r>
              <a:rPr lang="en-US" dirty="0" smtClean="0"/>
              <a:t> Villumsen took two dog sleds and made for West camp. They took no food for the dogs and killed them one by one to feed the rest until they could run only one sled. While Villumsen rode the sled, Wegener had to use skis. They never reached the camp.</a:t>
            </a:r>
          </a:p>
          <a:p>
            <a:pPr rtl="0"/>
            <a:r>
              <a:rPr lang="en-US" b="1" dirty="0" smtClean="0"/>
              <a:t>Death</a:t>
            </a:r>
          </a:p>
          <a:p>
            <a:pPr rtl="0"/>
            <a:r>
              <a:rPr lang="en-US" dirty="0" smtClean="0"/>
              <a:t>Six months later, on May 12, 1931, Wegener's body was found halfway between </a:t>
            </a:r>
            <a:r>
              <a:rPr lang="de-DE" i="1" dirty="0" smtClean="0"/>
              <a:t>Eismitte</a:t>
            </a:r>
            <a:r>
              <a:rPr lang="en-US" dirty="0" smtClean="0"/>
              <a:t> and West camp. It had been buried (by Villumsen) with great care and a pair of skis marked the grave site. Wegener had been fifty years of age and a heavy smoker and it was believed that he had died of </a:t>
            </a:r>
            <a:r>
              <a:rPr lang="en-US" dirty="0" smtClean="0">
                <a:hlinkClick r:id="rId5" action="ppaction://hlinkfile" tooltip="Heart failure"/>
              </a:rPr>
              <a:t>heart failure</a:t>
            </a:r>
            <a:r>
              <a:rPr lang="en-US" dirty="0" smtClean="0"/>
              <a:t> brought on by overexertion. His body was reburied in the same spot by the team that found him and the grave was marked with a large cross. After burying Wegener, Villumsen had resumed his journey to West camp but was never seen again. He was twenty three when he died and it is estimated that this body now lies under more than 100 </a:t>
            </a:r>
            <a:r>
              <a:rPr lang="en-US" dirty="0" err="1" smtClean="0"/>
              <a:t>metres</a:t>
            </a:r>
            <a:r>
              <a:rPr lang="en-US" dirty="0" smtClean="0"/>
              <a:t> (330 ft) of accumulated ice and snow.</a:t>
            </a:r>
          </a:p>
          <a:p>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2DDFE433-6B75-40A3-BC99-258A6838931B}" type="slidenum">
              <a:rPr lang="en-US" smtClean="0"/>
              <a:pPr/>
              <a:t>48</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8D5F308-7A4C-41CE-8D05-12E3126F0DB7}" type="slidenum">
              <a:rPr lang="en-US" smtClean="0"/>
              <a:pPr/>
              <a:t>56</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57</a:t>
            </a:fld>
            <a:endParaRPr lang="en-US"/>
          </a:p>
        </p:txBody>
      </p:sp>
    </p:spTree>
    <p:extLst>
      <p:ext uri="{BB962C8B-B14F-4D97-AF65-F5344CB8AC3E}">
        <p14:creationId xmlns:p14="http://schemas.microsoft.com/office/powerpoint/2010/main" val="970854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60</a:t>
            </a:fld>
            <a:endParaRPr lang="en-US"/>
          </a:p>
        </p:txBody>
      </p:sp>
    </p:spTree>
    <p:extLst>
      <p:ext uri="{BB962C8B-B14F-4D97-AF65-F5344CB8AC3E}">
        <p14:creationId xmlns:p14="http://schemas.microsoft.com/office/powerpoint/2010/main" val="1290654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0E13A2E7-0F6E-4970-A1DC-444C8B88CCCE}" type="slidenum">
              <a:rPr lang="en-US" smtClean="0"/>
              <a:pPr/>
              <a:t>72</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11.25</a:t>
            </a:r>
            <a:endParaRPr lang="en-IN" altLang="en-US" smtClean="0"/>
          </a:p>
          <a:p>
            <a:pPr eaLnBrk="1" hangingPunct="1">
              <a:spcBef>
                <a:spcPct val="0"/>
              </a:spcBef>
            </a:pPr>
            <a:endParaRPr lang="en-IN" altLang="en-US" smtClean="0"/>
          </a:p>
        </p:txBody>
      </p:sp>
      <p:sp>
        <p:nvSpPr>
          <p:cNvPr id="194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3E76F9E4-AE29-4CCA-89DB-1B5EABE732E1}" type="slidenum">
              <a:rPr lang="en-IN" smtClean="0">
                <a:latin typeface="Calibri" pitchFamily="34" charset="0"/>
              </a:rPr>
              <a:pPr fontAlgn="base">
                <a:spcBef>
                  <a:spcPct val="0"/>
                </a:spcBef>
                <a:spcAft>
                  <a:spcPct val="0"/>
                </a:spcAft>
                <a:defRPr/>
              </a:pPr>
              <a:t>90</a:t>
            </a:fld>
            <a:endParaRPr lang="en-IN" smtClean="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11.26</a:t>
            </a:r>
            <a:endParaRPr lang="en-IN" altLang="en-US" smtClean="0"/>
          </a:p>
          <a:p>
            <a:pPr eaLnBrk="1" hangingPunct="1">
              <a:spcBef>
                <a:spcPct val="0"/>
              </a:spcBef>
            </a:pPr>
            <a:endParaRPr lang="en-IN" altLang="en-US" smtClean="0"/>
          </a:p>
        </p:txBody>
      </p:sp>
      <p:sp>
        <p:nvSpPr>
          <p:cNvPr id="195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FF1B1A27-3F2A-4FE4-B45F-9C6F41830E53}" type="slidenum">
              <a:rPr lang="en-IN" smtClean="0">
                <a:latin typeface="Calibri" pitchFamily="34" charset="0"/>
              </a:rPr>
              <a:pPr fontAlgn="base">
                <a:spcBef>
                  <a:spcPct val="0"/>
                </a:spcBef>
                <a:spcAft>
                  <a:spcPct val="0"/>
                </a:spcAft>
                <a:defRPr/>
              </a:pPr>
              <a:t>91</a:t>
            </a:fld>
            <a:endParaRPr lang="en-IN"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t>However,</a:t>
            </a:r>
            <a:r>
              <a:rPr lang="en-US" baseline="0" dirty="0" smtClean="0"/>
              <a:t> t</a:t>
            </a:r>
            <a:r>
              <a:rPr lang="en-US" dirty="0" smtClean="0"/>
              <a:t>he outlines of the continents bordering the Atlantic Ocean are so similar that many probably noticed the correspondence, and some might have drawn the conclusion that the lands on both sides were once joined together. The earliest reference to this peculiar geographic feature was made by the English philosopher Francis Bacon. In his </a:t>
            </a:r>
            <a:r>
              <a:rPr lang="en-US" dirty="0" err="1" smtClean="0"/>
              <a:t>Novum</a:t>
            </a:r>
            <a:r>
              <a:rPr lang="en-US" dirty="0" smtClean="0"/>
              <a:t> </a:t>
            </a:r>
            <a:r>
              <a:rPr lang="en-US" dirty="0" err="1" smtClean="0"/>
              <a:t>Organum</a:t>
            </a:r>
            <a:r>
              <a:rPr lang="en-US" dirty="0" smtClean="0"/>
              <a:t> (1620), Bacon pointed out the correspondence but did not go beyond that. Such was also the extent of the contribution of the great French naturalist Georges-Louis </a:t>
            </a:r>
            <a:r>
              <a:rPr lang="en-US" dirty="0" err="1" smtClean="0"/>
              <a:t>Leclerc</a:t>
            </a:r>
            <a:r>
              <a:rPr lang="en-US" dirty="0" smtClean="0"/>
              <a:t>, Count du Buffon, a century later. Neither can </a:t>
            </a:r>
            <a:r>
              <a:rPr lang="en-US" dirty="0" err="1" smtClean="0"/>
              <a:t>Franois</a:t>
            </a:r>
            <a:r>
              <a:rPr lang="en-US" dirty="0" smtClean="0"/>
              <a:t> Paget qualify as a forerunner of continental drift theorists: even though he stated in 1666 that an undivided continent existed before Noah's flood, he explained the creation of the Atlantic Ocean by having part of that continent sink into the sea.</a:t>
            </a:r>
          </a:p>
          <a:p>
            <a:endParaRPr lang="en-US" dirty="0" smtClean="0"/>
          </a:p>
        </p:txBody>
      </p:sp>
      <p:sp>
        <p:nvSpPr>
          <p:cNvPr id="130052" name="Slide Number Placeholder 3"/>
          <p:cNvSpPr>
            <a:spLocks noGrp="1"/>
          </p:cNvSpPr>
          <p:nvPr>
            <p:ph type="sldNum" sz="quarter" idx="5"/>
          </p:nvPr>
        </p:nvSpPr>
        <p:spPr>
          <a:noFill/>
        </p:spPr>
        <p:txBody>
          <a:bodyPr/>
          <a:lstStyle/>
          <a:p>
            <a:fld id="{F63AE097-EC82-4A6E-8AB1-7478E802CE5F}" type="slidenum">
              <a:rPr lang="en-US" smtClean="0"/>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19F1F065-9353-48B4-A8E3-DC49EA4F98D9}" type="slidenum">
              <a:rPr lang="en-US" smtClean="0"/>
              <a:pPr/>
              <a:t>102</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Figure 11.28</a:t>
            </a:r>
            <a:endParaRPr lang="en-IN" altLang="en-US" dirty="0" smtClean="0"/>
          </a:p>
          <a:p>
            <a:pPr eaLnBrk="1" hangingPunct="1">
              <a:spcBef>
                <a:spcPct val="0"/>
              </a:spcBef>
            </a:pPr>
            <a:endParaRPr lang="en-IN" altLang="en-US" dirty="0" smtClean="0"/>
          </a:p>
        </p:txBody>
      </p:sp>
      <p:sp>
        <p:nvSpPr>
          <p:cNvPr id="201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63B7EBF2-E33C-41B7-99DF-8B299F7797DC}" type="slidenum">
              <a:rPr lang="en-IN" smtClean="0">
                <a:latin typeface="Calibri" pitchFamily="34" charset="0"/>
              </a:rPr>
              <a:pPr fontAlgn="base">
                <a:spcBef>
                  <a:spcPct val="0"/>
                </a:spcBef>
                <a:spcAft>
                  <a:spcPct val="0"/>
                </a:spcAft>
                <a:defRPr/>
              </a:pPr>
              <a:t>103</a:t>
            </a:fld>
            <a:endParaRPr lang="en-IN" smtClean="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11.28a</a:t>
            </a:r>
            <a:endParaRPr lang="en-IN" altLang="en-US" smtClean="0"/>
          </a:p>
          <a:p>
            <a:pPr eaLnBrk="1" hangingPunct="1">
              <a:spcBef>
                <a:spcPct val="0"/>
              </a:spcBef>
            </a:pPr>
            <a:endParaRPr lang="en-IN" altLang="en-US" smtClean="0"/>
          </a:p>
        </p:txBody>
      </p:sp>
      <p:sp>
        <p:nvSpPr>
          <p:cNvPr id="202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3DC798B2-65A6-4561-B6F5-BAFF86FD19FF}" type="slidenum">
              <a:rPr lang="en-IN" smtClean="0">
                <a:latin typeface="Calibri" pitchFamily="34" charset="0"/>
              </a:rPr>
              <a:pPr fontAlgn="base">
                <a:spcBef>
                  <a:spcPct val="0"/>
                </a:spcBef>
                <a:spcAft>
                  <a:spcPct val="0"/>
                </a:spcAft>
                <a:defRPr/>
              </a:pPr>
              <a:t>104</a:t>
            </a:fld>
            <a:endParaRPr lang="en-IN" smtClean="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11.28b</a:t>
            </a:r>
            <a:endParaRPr lang="en-IN" altLang="en-US" smtClean="0"/>
          </a:p>
          <a:p>
            <a:pPr eaLnBrk="1" hangingPunct="1">
              <a:spcBef>
                <a:spcPct val="0"/>
              </a:spcBef>
            </a:pPr>
            <a:endParaRPr lang="en-IN" altLang="en-US" smtClean="0"/>
          </a:p>
        </p:txBody>
      </p:sp>
      <p:sp>
        <p:nvSpPr>
          <p:cNvPr id="203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F99B2863-9E8D-4487-8073-AF8BDDCECBE5}" type="slidenum">
              <a:rPr lang="en-IN" smtClean="0">
                <a:latin typeface="Calibri" pitchFamily="34" charset="0"/>
              </a:rPr>
              <a:pPr fontAlgn="base">
                <a:spcBef>
                  <a:spcPct val="0"/>
                </a:spcBef>
                <a:spcAft>
                  <a:spcPct val="0"/>
                </a:spcAft>
                <a:defRPr/>
              </a:pPr>
              <a:t>105</a:t>
            </a:fld>
            <a:endParaRPr lang="en-IN" smtClean="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Figure 11.30</a:t>
            </a:r>
            <a:endParaRPr lang="en-IN" altLang="en-US" dirty="0" smtClean="0"/>
          </a:p>
          <a:p>
            <a:pPr eaLnBrk="1" hangingPunct="1">
              <a:spcBef>
                <a:spcPct val="0"/>
              </a:spcBef>
            </a:pPr>
            <a:endParaRPr lang="en-IN" altLang="en-US" dirty="0" smtClean="0"/>
          </a:p>
        </p:txBody>
      </p:sp>
      <p:sp>
        <p:nvSpPr>
          <p:cNvPr id="205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FCC3AFA1-AEBC-42D2-A9BD-8A9390EF71C1}" type="slidenum">
              <a:rPr lang="en-IN" smtClean="0">
                <a:latin typeface="Calibri" pitchFamily="34" charset="0"/>
              </a:rPr>
              <a:pPr fontAlgn="base">
                <a:spcBef>
                  <a:spcPct val="0"/>
                </a:spcBef>
                <a:spcAft>
                  <a:spcPct val="0"/>
                </a:spcAft>
                <a:defRPr/>
              </a:pPr>
              <a:t>107</a:t>
            </a:fld>
            <a:endParaRPr lang="en-IN" smtClean="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Figure 11.34</a:t>
            </a:r>
            <a:endParaRPr lang="en-IN" altLang="en-US" dirty="0" smtClean="0"/>
          </a:p>
          <a:p>
            <a:pPr eaLnBrk="1" hangingPunct="1">
              <a:spcBef>
                <a:spcPct val="0"/>
              </a:spcBef>
            </a:pPr>
            <a:endParaRPr lang="en-IN" altLang="en-US" dirty="0" smtClean="0"/>
          </a:p>
        </p:txBody>
      </p:sp>
      <p:sp>
        <p:nvSpPr>
          <p:cNvPr id="221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F83F3D4E-7107-47A4-BCF5-7E6AD0A80960}" type="slidenum">
              <a:rPr lang="en-IN" smtClean="0">
                <a:latin typeface="Calibri" pitchFamily="34" charset="0"/>
              </a:rPr>
              <a:pPr fontAlgn="base">
                <a:spcBef>
                  <a:spcPct val="0"/>
                </a:spcBef>
                <a:spcAft>
                  <a:spcPct val="0"/>
                </a:spcAft>
                <a:defRPr/>
              </a:pPr>
              <a:t>110</a:t>
            </a:fld>
            <a:endParaRPr lang="en-IN" smtClean="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32E3DE3F-EBB5-4F43-8A36-3B977EE7DD2A}" type="slidenum">
              <a:rPr lang="en-US" smtClean="0"/>
              <a:pPr/>
              <a:t>113</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615D10E4-BC23-430B-8C66-F86544F016B4}" type="slidenum">
              <a:rPr lang="en-US" smtClean="0"/>
              <a:pPr/>
              <a:t>118</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49719608-F611-4E1B-B1CD-E8D18F00E679}" type="slidenum">
              <a:rPr lang="en-US" smtClean="0"/>
              <a:pPr/>
              <a:t>119</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D21C34DD-F62D-470E-B2E1-2F22AADAC629}" type="slidenum">
              <a:rPr lang="en-US" smtClean="0"/>
              <a:pPr/>
              <a:t>126</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smtClean="0"/>
              <a:t>One of the earliest specific references to continental drift is in the 1858 book </a:t>
            </a:r>
            <a:r>
              <a:rPr lang="en-US" i="1" smtClean="0"/>
              <a:t>Creation and Its Mysteries Revealed</a:t>
            </a:r>
            <a:r>
              <a:rPr lang="en-US" smtClean="0"/>
              <a:t> by Antonio Snider-Pellegrini.  He suggested that all of the continents were linked together during the Pennsylvanian Period and later split apart.  He based his conclusions on the similarities between plant fossils in the Pennsylvanian-aged coal beds of Europe and North America, and attributed the separation of the continents to the biblical deluge.</a:t>
            </a:r>
            <a:br>
              <a:rPr lang="en-US" smtClean="0"/>
            </a:br>
            <a:r>
              <a:rPr lang="en-US" smtClean="0"/>
              <a:t/>
            </a:r>
            <a:br>
              <a:rPr lang="en-US" smtClean="0"/>
            </a:br>
            <a:r>
              <a:rPr lang="en-US" i="1" smtClean="0"/>
              <a:t>As noted by Snider-Pellegrini and Wegener, the locations of certain fossil plants and animals on present-day, widely separated continents would form definite patterns (shown by the bands of colors), if the continents are rejoined.</a:t>
            </a:r>
            <a:r>
              <a:rPr lang="en-US" smtClean="0"/>
              <a:t> </a:t>
            </a:r>
          </a:p>
          <a:p>
            <a:r>
              <a:rPr lang="en-US" smtClean="0"/>
              <a:t>The first credible proponent of continental drift was Antonio Snider-Pellegrini, a belated advocate of catastrophism who, in 1858, ascribed the biblical flood to the former existence of a single continent that was torn apart to restore the balance of a lopsided Earth.</a:t>
            </a:r>
          </a:p>
          <a:p>
            <a:endParaRPr lang="en-US" smtClean="0"/>
          </a:p>
        </p:txBody>
      </p:sp>
      <p:sp>
        <p:nvSpPr>
          <p:cNvPr id="131076" name="Slide Number Placeholder 3"/>
          <p:cNvSpPr>
            <a:spLocks noGrp="1"/>
          </p:cNvSpPr>
          <p:nvPr>
            <p:ph type="sldNum" sz="quarter" idx="5"/>
          </p:nvPr>
        </p:nvSpPr>
        <p:spPr>
          <a:noFill/>
        </p:spPr>
        <p:txBody>
          <a:bodyPr/>
          <a:lstStyle/>
          <a:p>
            <a:fld id="{A4CD2B9C-BC78-4856-93C9-470F4E843AD9}" type="slidenum">
              <a:rPr lang="en-US" smtClean="0"/>
              <a:pPr/>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F8772DEC-A498-4172-A359-E252348AF152}" type="slidenum">
              <a:rPr lang="en-US" smtClean="0"/>
              <a:pPr/>
              <a:t>141</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0902C7A1-B459-4A0A-ABC2-085362634B27}" type="slidenum">
              <a:rPr lang="en-US" smtClean="0"/>
              <a:pPr/>
              <a:t>142</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5F057CDD-F12E-449F-897D-DBDE6FF7EA59}" type="slidenum">
              <a:rPr lang="en-US" smtClean="0"/>
              <a:pPr/>
              <a:t>143</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3C860CC3-EFB6-44F5-B521-67852B54DC31}" type="slidenum">
              <a:rPr lang="en-US" smtClean="0"/>
              <a:pPr/>
              <a:t>144</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34D88C7E-1D34-4D4A-9B22-621B54096E56}" type="slidenum">
              <a:rPr lang="en-US" smtClean="0"/>
              <a:pPr/>
              <a:t>155</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3981F6A5-D75E-4634-8051-E2D9996F0AF5}" type="slidenum">
              <a:rPr lang="en-US" smtClean="0"/>
              <a:pPr/>
              <a:t>156</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r>
              <a:rPr lang="en-US" dirty="0" smtClean="0"/>
              <a:t>During the late nineteenth century, the Austrian geologist Edward </a:t>
            </a:r>
            <a:r>
              <a:rPr lang="en-US" dirty="0" err="1" smtClean="0"/>
              <a:t>Suess</a:t>
            </a:r>
            <a:r>
              <a:rPr lang="en-US" dirty="0" smtClean="0"/>
              <a:t> noted the similarities between the Late Paleozoic plant fossils of India, Australia, Africa, Antarctica, and South America as well as evidence of glaciating in the rock sequence of these southern continents.  In 1885 he proposed the name Gondwanaland (or </a:t>
            </a:r>
            <a:r>
              <a:rPr lang="en-US" b="1" dirty="0" smtClean="0"/>
              <a:t>Gondwana</a:t>
            </a:r>
            <a:r>
              <a:rPr lang="en-US" dirty="0" smtClean="0"/>
              <a:t> as we will use here) for a supercontinent composed of these southern landmasses.  Gondwana is a province in east-central India where evidence exists for extensive glaciation as well as abundant fossils of the </a:t>
            </a:r>
            <a:r>
              <a:rPr lang="en-US" b="1" i="1" dirty="0" smtClean="0"/>
              <a:t>Glossopteris</a:t>
            </a:r>
            <a:r>
              <a:rPr lang="en-US" b="1" dirty="0" smtClean="0"/>
              <a:t> flora</a:t>
            </a:r>
            <a:r>
              <a:rPr lang="en-US" dirty="0" smtClean="0"/>
              <a:t>, an association of Late Paleozoic plants found only in India and the Southern Hemisphere continents.  </a:t>
            </a:r>
            <a:r>
              <a:rPr lang="en-US" dirty="0" err="1" smtClean="0"/>
              <a:t>Suess</a:t>
            </a:r>
            <a:r>
              <a:rPr lang="en-US" dirty="0" smtClean="0"/>
              <a:t> thought the distribution of plant fossils and glacial deposits was a consequence of extensive land bridges that once connected the continents and later sank beneath the ocean.</a:t>
            </a:r>
            <a:br>
              <a:rPr lang="en-US" dirty="0" smtClean="0"/>
            </a:br>
            <a:r>
              <a:rPr lang="en-US" dirty="0" smtClean="0"/>
              <a:t/>
            </a:r>
            <a:br>
              <a:rPr lang="en-US" dirty="0" smtClean="0"/>
            </a:br>
            <a:endParaRPr lang="en-US" dirty="0" smtClean="0"/>
          </a:p>
        </p:txBody>
      </p:sp>
      <p:sp>
        <p:nvSpPr>
          <p:cNvPr id="132100" name="Slide Number Placeholder 3"/>
          <p:cNvSpPr>
            <a:spLocks noGrp="1"/>
          </p:cNvSpPr>
          <p:nvPr>
            <p:ph type="sldNum" sz="quarter" idx="5"/>
          </p:nvPr>
        </p:nvSpPr>
        <p:spPr>
          <a:noFill/>
        </p:spPr>
        <p:txBody>
          <a:bodyPr/>
          <a:lstStyle/>
          <a:p>
            <a:fld id="{F6E318F6-C03D-4A5C-BFBC-13BE74FD1032}" type="slidenum">
              <a:rPr lang="en-US" smtClean="0"/>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smtClean="0">
                <a:solidFill>
                  <a:schemeClr val="tx1"/>
                </a:solidFill>
                <a:latin typeface="Times New Roman" pitchFamily="18" charset="0"/>
                <a:ea typeface="+mn-ea"/>
                <a:cs typeface="+mn-cs"/>
              </a:rPr>
              <a:t>In North America, a different version of contraction theory was developed by James Dwight Dana (1813-</a:t>
            </a:r>
          </a:p>
          <a:p>
            <a:r>
              <a:rPr lang="en-US" sz="1200" kern="1200" baseline="0" dirty="0" smtClean="0">
                <a:solidFill>
                  <a:schemeClr val="tx1"/>
                </a:solidFill>
                <a:latin typeface="Times New Roman" pitchFamily="18" charset="0"/>
                <a:ea typeface="+mn-ea"/>
                <a:cs typeface="+mn-cs"/>
              </a:rPr>
              <a:t>1895). Dana suggested that the Earth’s continents had formed first, when minerals with relatively low</a:t>
            </a:r>
          </a:p>
          <a:p>
            <a:r>
              <a:rPr lang="en-US" sz="1200" kern="1200" baseline="0" dirty="0" smtClean="0">
                <a:solidFill>
                  <a:schemeClr val="tx1"/>
                </a:solidFill>
                <a:latin typeface="Times New Roman" pitchFamily="18" charset="0"/>
                <a:ea typeface="+mn-ea"/>
                <a:cs typeface="+mn-cs"/>
              </a:rPr>
              <a:t>fusion temperatures such as quartz and feldspar had solidified. Then the globe continued to cool and</a:t>
            </a:r>
          </a:p>
          <a:p>
            <a:r>
              <a:rPr lang="en-US" sz="1200" kern="1200" baseline="0" dirty="0" smtClean="0">
                <a:solidFill>
                  <a:schemeClr val="tx1"/>
                </a:solidFill>
                <a:latin typeface="Times New Roman" pitchFamily="18" charset="0"/>
                <a:ea typeface="+mn-ea"/>
                <a:cs typeface="+mn-cs"/>
              </a:rPr>
              <a:t>contract, until the high temperature minerals such as olivine and pyroxene finally solidified: on the moon,</a:t>
            </a:r>
          </a:p>
          <a:p>
            <a:r>
              <a:rPr lang="en-US" sz="1200" kern="1200" baseline="0" dirty="0" smtClean="0">
                <a:solidFill>
                  <a:schemeClr val="tx1"/>
                </a:solidFill>
                <a:latin typeface="Times New Roman" pitchFamily="18" charset="0"/>
                <a:ea typeface="+mn-ea"/>
                <a:cs typeface="+mn-cs"/>
              </a:rPr>
              <a:t>to form the lunar craters, on Earth, to form the ocean basins. As contraction continued after the Earth was</a:t>
            </a:r>
          </a:p>
          <a:p>
            <a:r>
              <a:rPr lang="en-US" sz="1200" kern="1200" baseline="0" dirty="0" smtClean="0">
                <a:solidFill>
                  <a:schemeClr val="tx1"/>
                </a:solidFill>
                <a:latin typeface="Times New Roman" pitchFamily="18" charset="0"/>
                <a:ea typeface="+mn-ea"/>
                <a:cs typeface="+mn-cs"/>
              </a:rPr>
              <a:t>solid, it induced surface deformation. The greatest pressure was experienced at the boundaries between the</a:t>
            </a:r>
          </a:p>
          <a:p>
            <a:r>
              <a:rPr lang="en-US" sz="1200" kern="1200" baseline="0" dirty="0" smtClean="0">
                <a:solidFill>
                  <a:schemeClr val="tx1"/>
                </a:solidFill>
                <a:latin typeface="Times New Roman" pitchFamily="18" charset="0"/>
                <a:ea typeface="+mn-ea"/>
                <a:cs typeface="+mn-cs"/>
              </a:rPr>
              <a:t>oceanic and continental blocks, explaining the concentration of mountains along continental margins.</a:t>
            </a:r>
          </a:p>
          <a:p>
            <a:r>
              <a:rPr lang="en-US" sz="1200" kern="1200" baseline="0" dirty="0" smtClean="0">
                <a:solidFill>
                  <a:schemeClr val="tx1"/>
                </a:solidFill>
                <a:latin typeface="Times New Roman" pitchFamily="18" charset="0"/>
                <a:ea typeface="+mn-ea"/>
                <a:cs typeface="+mn-cs"/>
              </a:rPr>
              <a:t>Because continents and oceans were viewed as globally permanent features, Dana’s account came to be</a:t>
            </a:r>
          </a:p>
          <a:p>
            <a:r>
              <a:rPr lang="en-US" sz="1200" kern="1200" baseline="0" dirty="0" smtClean="0">
                <a:solidFill>
                  <a:schemeClr val="tx1"/>
                </a:solidFill>
                <a:latin typeface="Times New Roman" pitchFamily="18" charset="0"/>
                <a:ea typeface="+mn-ea"/>
                <a:cs typeface="+mn-cs"/>
              </a:rPr>
              <a:t>known as permanence theory.</a:t>
            </a:r>
          </a:p>
          <a:p>
            <a:r>
              <a:rPr lang="en-US" sz="1200" kern="1200" baseline="0" dirty="0" smtClean="0">
                <a:solidFill>
                  <a:schemeClr val="tx1"/>
                </a:solidFill>
                <a:latin typeface="Times New Roman" pitchFamily="18" charset="0"/>
                <a:ea typeface="+mn-ea"/>
                <a:cs typeface="+mn-cs"/>
              </a:rPr>
              <a:t>In North America, permanence was linked to the theory of geosynclines, developed by Dana and James</a:t>
            </a:r>
          </a:p>
          <a:p>
            <a:r>
              <a:rPr lang="en-US" sz="1200" kern="1200" baseline="0" dirty="0" smtClean="0">
                <a:solidFill>
                  <a:schemeClr val="tx1"/>
                </a:solidFill>
                <a:latin typeface="Times New Roman" pitchFamily="18" charset="0"/>
                <a:ea typeface="+mn-ea"/>
                <a:cs typeface="+mn-cs"/>
              </a:rPr>
              <a:t>Hall (1811-1989), State Paleontologist of New York and the first President of the Geological Society of</a:t>
            </a:r>
          </a:p>
          <a:p>
            <a:r>
              <a:rPr lang="en-US" sz="1200" kern="1200" baseline="0" dirty="0" smtClean="0">
                <a:solidFill>
                  <a:schemeClr val="tx1"/>
                </a:solidFill>
                <a:latin typeface="Times New Roman" pitchFamily="18" charset="0"/>
                <a:ea typeface="+mn-ea"/>
                <a:cs typeface="+mn-cs"/>
              </a:rPr>
              <a:t>America (1889). Hall noted that the Appalachian mountains mostly consisted of folded sequences of</a:t>
            </a:r>
          </a:p>
          <a:p>
            <a:r>
              <a:rPr lang="en-US" sz="1200" kern="1200" baseline="0" dirty="0" smtClean="0">
                <a:solidFill>
                  <a:schemeClr val="tx1"/>
                </a:solidFill>
                <a:latin typeface="Times New Roman" pitchFamily="18" charset="0"/>
                <a:ea typeface="+mn-ea"/>
                <a:cs typeface="+mn-cs"/>
              </a:rPr>
              <a:t>shallow-water sedimentary rocks, thousands of feet thick. How did thick sequences of shallow-water</a:t>
            </a:r>
          </a:p>
          <a:p>
            <a:r>
              <a:rPr lang="en-US" sz="1200" kern="1200" baseline="0" dirty="0" smtClean="0">
                <a:solidFill>
                  <a:schemeClr val="tx1"/>
                </a:solidFill>
                <a:latin typeface="Times New Roman" pitchFamily="18" charset="0"/>
                <a:ea typeface="+mn-ea"/>
                <a:cs typeface="+mn-cs"/>
              </a:rPr>
              <a:t>form? How were they folded and uplifted into mountains? Hall suggested that materials eroded off the</a:t>
            </a:r>
          </a:p>
          <a:p>
            <a:r>
              <a:rPr lang="en-US" sz="1200" kern="1200" baseline="0" dirty="0" smtClean="0">
                <a:solidFill>
                  <a:schemeClr val="tx1"/>
                </a:solidFill>
                <a:latin typeface="Times New Roman" pitchFamily="18" charset="0"/>
                <a:ea typeface="+mn-ea"/>
                <a:cs typeface="+mn-cs"/>
              </a:rPr>
              <a:t>continents accumulated in the adjacent marginal basins, causing the basin to subside. Subsidence allowed</a:t>
            </a:r>
          </a:p>
          <a:p>
            <a:r>
              <a:rPr lang="en-US" sz="1200" kern="1200" baseline="0" dirty="0" smtClean="0">
                <a:solidFill>
                  <a:schemeClr val="tx1"/>
                </a:solidFill>
                <a:latin typeface="Times New Roman" pitchFamily="18" charset="0"/>
                <a:ea typeface="+mn-ea"/>
                <a:cs typeface="+mn-cs"/>
              </a:rPr>
              <a:t>more sediments to accumulate, causing more subsidence, until finally the weight of the pile caused the</a:t>
            </a:r>
          </a:p>
          <a:p>
            <a:r>
              <a:rPr lang="en-US" sz="1200" kern="1200" baseline="0" dirty="0" smtClean="0">
                <a:solidFill>
                  <a:schemeClr val="tx1"/>
                </a:solidFill>
                <a:latin typeface="Times New Roman" pitchFamily="18" charset="0"/>
                <a:ea typeface="+mn-ea"/>
                <a:cs typeface="+mn-cs"/>
              </a:rPr>
              <a:t>sediments to be heated, lithified, and then uplifted into mountains. Dana modified Hall’s view by arguing</a:t>
            </a:r>
          </a:p>
          <a:p>
            <a:r>
              <a:rPr lang="en-US" sz="1200" kern="1200" baseline="0" dirty="0" smtClean="0">
                <a:solidFill>
                  <a:schemeClr val="tx1"/>
                </a:solidFill>
                <a:latin typeface="Times New Roman" pitchFamily="18" charset="0"/>
                <a:ea typeface="+mn-ea"/>
                <a:cs typeface="+mn-cs"/>
              </a:rPr>
              <a:t>that thick sedimentary piles were not the cause of subsidence but the result of it. Either way the theory</a:t>
            </a:r>
          </a:p>
          <a:p>
            <a:r>
              <a:rPr lang="en-US" sz="1200" kern="1200" baseline="0" dirty="0" smtClean="0">
                <a:solidFill>
                  <a:schemeClr val="tx1"/>
                </a:solidFill>
                <a:latin typeface="Times New Roman" pitchFamily="18" charset="0"/>
                <a:ea typeface="+mn-ea"/>
                <a:cs typeface="+mn-cs"/>
              </a:rPr>
              <a:t>provided a concise explanation of how thick sequences of shallow-water rocks could form, but was vague</a:t>
            </a:r>
          </a:p>
          <a:p>
            <a:r>
              <a:rPr lang="en-US" sz="1200" kern="1200" baseline="0" dirty="0" smtClean="0">
                <a:solidFill>
                  <a:schemeClr val="tx1"/>
                </a:solidFill>
                <a:latin typeface="Times New Roman" pitchFamily="18" charset="0"/>
                <a:ea typeface="+mn-ea"/>
                <a:cs typeface="+mn-cs"/>
              </a:rPr>
              <a:t>on the question of how they were transformed into mountain belts.</a:t>
            </a:r>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mn-cs"/>
              </a:rPr>
              <a:t>In the early twentieth century, contraction theory was refuted by three independent lines of evidence. First,</a:t>
            </a:r>
          </a:p>
          <a:p>
            <a:r>
              <a:rPr lang="en-US" sz="1200" kern="1200" baseline="0" dirty="0" smtClean="0">
                <a:solidFill>
                  <a:schemeClr val="tx1"/>
                </a:solidFill>
                <a:latin typeface="Times New Roman" pitchFamily="18" charset="0"/>
                <a:ea typeface="+mn-ea"/>
                <a:cs typeface="+mn-cs"/>
              </a:rPr>
              <a:t>field mapping in the Swiss Alps and the North American Appalachians demonstrated hundreds of miles of</a:t>
            </a:r>
          </a:p>
          <a:p>
            <a:r>
              <a:rPr lang="en-US" sz="1200" kern="1200" baseline="0" dirty="0" smtClean="0">
                <a:solidFill>
                  <a:schemeClr val="tx1"/>
                </a:solidFill>
                <a:latin typeface="Times New Roman" pitchFamily="18" charset="0"/>
                <a:ea typeface="+mn-ea"/>
                <a:cs typeface="+mn-cs"/>
              </a:rPr>
              <a:t>shortening of strata. This would require impossibly huge amounts of terrestrial contraction to explain.</a:t>
            </a:r>
          </a:p>
          <a:p>
            <a:r>
              <a:rPr lang="en-US" sz="1200" kern="1200" baseline="0" dirty="0" smtClean="0">
                <a:solidFill>
                  <a:schemeClr val="tx1"/>
                </a:solidFill>
                <a:latin typeface="Times New Roman" pitchFamily="18" charset="0"/>
                <a:ea typeface="+mn-ea"/>
                <a:cs typeface="+mn-cs"/>
              </a:rPr>
              <a:t>Second, geodesists studying the problem of surface gravitational effects showed that the surface mass</a:t>
            </a:r>
          </a:p>
          <a:p>
            <a:r>
              <a:rPr lang="en-US" sz="1200" kern="1200" baseline="0" dirty="0" smtClean="0">
                <a:solidFill>
                  <a:schemeClr val="tx1"/>
                </a:solidFill>
                <a:latin typeface="Times New Roman" pitchFamily="18" charset="0"/>
                <a:ea typeface="+mn-ea"/>
                <a:cs typeface="+mn-cs"/>
              </a:rPr>
              <a:t>associated with mountains was counterbalanced by subsurface mass deficit. Mountains were held aloft not</a:t>
            </a:r>
          </a:p>
          <a:p>
            <a:r>
              <a:rPr lang="en-US" sz="1200" kern="1200" baseline="0" dirty="0" smtClean="0">
                <a:solidFill>
                  <a:schemeClr val="tx1"/>
                </a:solidFill>
                <a:latin typeface="Times New Roman" pitchFamily="18" charset="0"/>
                <a:ea typeface="+mn-ea"/>
                <a:cs typeface="+mn-cs"/>
              </a:rPr>
              <a:t>by their internal strength, but by floating—a concept called isostasy. Contra </a:t>
            </a:r>
            <a:r>
              <a:rPr lang="en-US" sz="1200" kern="1200" baseline="0" dirty="0" err="1" smtClean="0">
                <a:solidFill>
                  <a:schemeClr val="tx1"/>
                </a:solidFill>
                <a:latin typeface="Times New Roman" pitchFamily="18" charset="0"/>
                <a:ea typeface="+mn-ea"/>
                <a:cs typeface="+mn-cs"/>
              </a:rPr>
              <a:t>Suess</a:t>
            </a:r>
            <a:r>
              <a:rPr lang="en-US" sz="1200" kern="1200" baseline="0" dirty="0" smtClean="0">
                <a:solidFill>
                  <a:schemeClr val="tx1"/>
                </a:solidFill>
                <a:latin typeface="Times New Roman" pitchFamily="18" charset="0"/>
                <a:ea typeface="+mn-ea"/>
                <a:cs typeface="+mn-cs"/>
              </a:rPr>
              <a:t>, continents and oceans</a:t>
            </a:r>
          </a:p>
          <a:p>
            <a:r>
              <a:rPr lang="en-US" sz="1200" kern="1200" baseline="0" dirty="0" smtClean="0">
                <a:solidFill>
                  <a:schemeClr val="tx1"/>
                </a:solidFill>
                <a:latin typeface="Times New Roman" pitchFamily="18" charset="0"/>
                <a:ea typeface="+mn-ea"/>
                <a:cs typeface="+mn-cs"/>
              </a:rPr>
              <a:t>were not interchangeable. Third, physicists discovered radiogenic heat, which refuted the basis of</a:t>
            </a:r>
          </a:p>
          <a:p>
            <a:r>
              <a:rPr lang="en-US" sz="1200" kern="1200" baseline="0" dirty="0" smtClean="0">
                <a:solidFill>
                  <a:schemeClr val="tx1"/>
                </a:solidFill>
                <a:latin typeface="Times New Roman" pitchFamily="18" charset="0"/>
                <a:ea typeface="+mn-ea"/>
                <a:cs typeface="+mn-cs"/>
              </a:rPr>
              <a:t>contraction theory.</a:t>
            </a:r>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r>
              <a:rPr lang="en-US" sz="1200" kern="1200" baseline="0" dirty="0" smtClean="0">
                <a:solidFill>
                  <a:schemeClr val="tx1"/>
                </a:solidFill>
                <a:latin typeface="Times New Roman" pitchFamily="18" charset="0"/>
                <a:ea typeface="+mn-ea"/>
                <a:cs typeface="+mn-cs"/>
              </a:rPr>
              <a:t>With contraction no longer axiomatic, earth scientists were motivated to search for</a:t>
            </a:r>
          </a:p>
          <a:p>
            <a:r>
              <a:rPr lang="en-US" sz="1200" kern="1200" baseline="0" dirty="0" smtClean="0">
                <a:solidFill>
                  <a:schemeClr val="tx1"/>
                </a:solidFill>
                <a:latin typeface="Times New Roman" pitchFamily="18" charset="0"/>
                <a:ea typeface="+mn-ea"/>
                <a:cs typeface="+mn-cs"/>
              </a:rPr>
              <a:t>other driving forces of deformation. Many did; Alfred Wegener (1880-1930) is the most significant, for his</a:t>
            </a:r>
          </a:p>
          <a:p>
            <a:r>
              <a:rPr lang="en-US" sz="1200" kern="1200" baseline="0" dirty="0" smtClean="0">
                <a:solidFill>
                  <a:schemeClr val="tx1"/>
                </a:solidFill>
                <a:latin typeface="Times New Roman" pitchFamily="18" charset="0"/>
                <a:ea typeface="+mn-ea"/>
                <a:cs typeface="+mn-cs"/>
              </a:rPr>
              <a:t>theory was the most widely discussed.</a:t>
            </a:r>
            <a:endParaRPr lang="en-US" dirty="0" smtClean="0"/>
          </a:p>
          <a:p>
            <a:pPr>
              <a:defRPr/>
            </a:pPr>
            <a:endParaRPr lang="en-US" dirty="0" smtClean="0"/>
          </a:p>
          <a:p>
            <a:pPr>
              <a:defRPr/>
            </a:pPr>
            <a:r>
              <a:rPr lang="en-US" dirty="0" smtClean="0"/>
              <a:t>More recent and much more sophisticated was the work of the American geologist Frank Taylor, who, disdaining the then-prevailing contraction model of mountain building, postulated in 1908 that the arcuate mountain belts of Asia and Europe resulted from the </a:t>
            </a:r>
            <a:r>
              <a:rPr lang="en-US" dirty="0" err="1" smtClean="0"/>
              <a:t>equatorward</a:t>
            </a:r>
            <a:r>
              <a:rPr lang="en-US" dirty="0" smtClean="0"/>
              <a:t> creep of the continents. His analysis of tectonic features foreshadowed in many ways modern thought regarding plate collisions, and he anticipated Wegener's publications by only a few years. Curiously, however, his work instantly sank into oblivion.</a:t>
            </a:r>
          </a:p>
          <a:p>
            <a:pPr>
              <a:defRPr/>
            </a:pPr>
            <a:endParaRPr lang="en-US" dirty="0" smtClean="0"/>
          </a:p>
          <a:p>
            <a:pPr>
              <a:defRPr/>
            </a:pPr>
            <a:r>
              <a:rPr lang="en-US" dirty="0" smtClean="0"/>
              <a:t> In 1910, the American geologist Frank B. Taylor published a pamphlet presenting his own theory of continental drift.  He explained the formation of mountain ranges as a result of the lateral movement of continents.  He also envisioned the present-day continents as part of larger polar continents that eventually broke apart and migrated toward the equator after the Earth's rotation supposedly slowed due to gigantic tidal forces.  According to Taylor, these tidal forces were generated when the Earth captured the moon about 100 million years ago</a:t>
            </a:r>
            <a:br>
              <a:rPr lang="en-US" dirty="0" smtClean="0"/>
            </a:br>
            <a:r>
              <a:rPr lang="en-US" dirty="0" smtClean="0"/>
              <a:t/>
            </a:r>
            <a:br>
              <a:rPr lang="en-US" dirty="0" smtClean="0"/>
            </a:br>
            <a:r>
              <a:rPr lang="en-US" dirty="0" smtClean="0"/>
              <a:t>     Although we now know that Taylor's mechanism is incorrect, one of his most significant contributions was his suggestion that the Mid-Atlantic Ridge, discovered by the British H.M.S. </a:t>
            </a:r>
            <a:r>
              <a:rPr lang="en-US" i="1" dirty="0" smtClean="0"/>
              <a:t>Challenger</a:t>
            </a:r>
            <a:r>
              <a:rPr lang="en-US" dirty="0" smtClean="0"/>
              <a:t> expeditions of 1872-1876, might mark the site along which an ancient continent broke apart to form the present-day Atlantic Ocean.</a:t>
            </a:r>
            <a:br>
              <a:rPr lang="en-US" dirty="0" smtClean="0"/>
            </a:br>
            <a:r>
              <a:rPr lang="en-US" dirty="0" smtClean="0"/>
              <a:t/>
            </a:r>
            <a:br>
              <a:rPr lang="en-US" dirty="0" smtClean="0"/>
            </a:br>
            <a:endParaRPr lang="en-US" dirty="0"/>
          </a:p>
        </p:txBody>
      </p:sp>
      <p:sp>
        <p:nvSpPr>
          <p:cNvPr id="133124" name="Slide Number Placeholder 3"/>
          <p:cNvSpPr>
            <a:spLocks noGrp="1"/>
          </p:cNvSpPr>
          <p:nvPr>
            <p:ph type="sldNum" sz="quarter" idx="5"/>
          </p:nvPr>
        </p:nvSpPr>
        <p:spPr>
          <a:noFill/>
        </p:spPr>
        <p:txBody>
          <a:bodyPr/>
          <a:lstStyle/>
          <a:p>
            <a:fld id="{04CB5859-8FA3-4621-9017-8B2CD6A1325C}" type="slidenum">
              <a:rPr lang="en-US" smtClean="0"/>
              <a:pPr/>
              <a:t>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Although Taylor’s ideas drifted into obscurity,</a:t>
            </a:r>
            <a:r>
              <a:rPr lang="en-US" baseline="0" dirty="0" smtClean="0"/>
              <a:t> the notion of continental drift would be brought to the forefront of scientific debate</a:t>
            </a:r>
            <a:r>
              <a:rPr lang="en-US" dirty="0" smtClean="0"/>
              <a:t> by German meteorologist,</a:t>
            </a:r>
            <a:r>
              <a:rPr lang="en-US" baseline="0" dirty="0" smtClean="0"/>
              <a:t> climatologist, astronomer and geologist </a:t>
            </a:r>
            <a:r>
              <a:rPr lang="en-US" dirty="0" smtClean="0"/>
              <a:t>Alfred</a:t>
            </a:r>
            <a:r>
              <a:rPr lang="en-US" baseline="0" dirty="0" smtClean="0"/>
              <a:t> Wegener. His interdisciplinary background was uniquely suited to the problem and Wagener had the drive and work ethic to eventually publish a book on his theory. </a:t>
            </a:r>
            <a:endParaRPr lang="en-US" dirty="0"/>
          </a:p>
        </p:txBody>
      </p:sp>
      <p:sp>
        <p:nvSpPr>
          <p:cNvPr id="4" name="Slide Number Placeholder 3"/>
          <p:cNvSpPr>
            <a:spLocks noGrp="1"/>
          </p:cNvSpPr>
          <p:nvPr>
            <p:ph type="sldNum" sz="quarter" idx="10"/>
          </p:nvPr>
        </p:nvSpPr>
        <p:spPr/>
        <p:txBody>
          <a:bodyPr/>
          <a:lstStyle/>
          <a:p>
            <a:pPr>
              <a:defRPr/>
            </a:pPr>
            <a:fld id="{79CC71EE-8197-4760-8063-2ECF57E75033}"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0"/>
            <a:ext cx="7848600" cy="342900"/>
          </a:xfrm>
        </p:spPr>
        <p:txBody>
          <a:bodyPr/>
          <a:lstStyle>
            <a:lvl1pPr>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21717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3627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0"/>
            <a:ext cx="8610600" cy="257175"/>
          </a:xfrm>
          <a:prstGeom prst="rect">
            <a:avLst/>
          </a:prstGeom>
          <a:noFill/>
          <a:ln w="9525">
            <a:noFill/>
            <a:miter lim="800000"/>
            <a:headEnd/>
            <a:tailEnd/>
          </a:ln>
        </p:spPr>
        <p:txBody>
          <a:bodyPr vert="horz" wrap="square" lIns="91429" tIns="45715" rIns="91429" bIns="45715" numCol="1" anchor="ctr" anchorCtr="0" compatLnSpc="1">
            <a:prstTxWarp prst="textNoShape">
              <a:avLst/>
            </a:prstTxWarp>
          </a:bodyPr>
          <a:lstStyle/>
          <a:p>
            <a:pPr lvl="0"/>
            <a:r>
              <a:rPr lang="en-US" smtClean="0"/>
              <a:t>Click to edit Master title styles</a:t>
            </a:r>
          </a:p>
        </p:txBody>
      </p:sp>
      <p:sp>
        <p:nvSpPr>
          <p:cNvPr id="13315" name="Rectangle 9"/>
          <p:cNvSpPr>
            <a:spLocks noChangeArrowheads="1"/>
          </p:cNvSpPr>
          <p:nvPr userDrawn="1"/>
        </p:nvSpPr>
        <p:spPr bwMode="auto">
          <a:xfrm>
            <a:off x="0" y="304800"/>
            <a:ext cx="8458200" cy="257175"/>
          </a:xfrm>
          <a:prstGeom prst="rect">
            <a:avLst/>
          </a:prstGeom>
          <a:noFill/>
          <a:ln w="9525">
            <a:noFill/>
            <a:miter lim="800000"/>
            <a:headEnd/>
            <a:tailEnd/>
          </a:ln>
        </p:spPr>
        <p:txBody>
          <a:bodyPr lIns="91429" tIns="45715" rIns="91429" bIns="45715" anchor="ctr"/>
          <a:lstStyle/>
          <a:p>
            <a:pPr>
              <a:defRPr/>
            </a:pPr>
            <a:endParaRPr lang="en-US" sz="1300" b="0">
              <a:solidFill>
                <a:schemeClr val="tx2"/>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0" fontAlgn="base" hangingPunct="0">
        <a:spcBef>
          <a:spcPct val="0"/>
        </a:spcBef>
        <a:spcAft>
          <a:spcPct val="0"/>
        </a:spcAft>
        <a:defRPr sz="1300">
          <a:solidFill>
            <a:schemeClr val="tx2"/>
          </a:solidFill>
          <a:latin typeface="+mj-lt"/>
          <a:ea typeface="+mj-ea"/>
          <a:cs typeface="+mj-cs"/>
        </a:defRPr>
      </a:lvl1pPr>
      <a:lvl2pPr algn="l" rtl="0" eaLnBrk="0" fontAlgn="base" hangingPunct="0">
        <a:spcBef>
          <a:spcPct val="0"/>
        </a:spcBef>
        <a:spcAft>
          <a:spcPct val="0"/>
        </a:spcAft>
        <a:defRPr sz="1300">
          <a:solidFill>
            <a:schemeClr val="tx2"/>
          </a:solidFill>
          <a:latin typeface="Arial" pitchFamily="34" charset="0"/>
        </a:defRPr>
      </a:lvl2pPr>
      <a:lvl3pPr algn="l" rtl="0" eaLnBrk="0" fontAlgn="base" hangingPunct="0">
        <a:spcBef>
          <a:spcPct val="0"/>
        </a:spcBef>
        <a:spcAft>
          <a:spcPct val="0"/>
        </a:spcAft>
        <a:defRPr sz="1300">
          <a:solidFill>
            <a:schemeClr val="tx2"/>
          </a:solidFill>
          <a:latin typeface="Arial" pitchFamily="34" charset="0"/>
        </a:defRPr>
      </a:lvl3pPr>
      <a:lvl4pPr algn="l" rtl="0" eaLnBrk="0" fontAlgn="base" hangingPunct="0">
        <a:spcBef>
          <a:spcPct val="0"/>
        </a:spcBef>
        <a:spcAft>
          <a:spcPct val="0"/>
        </a:spcAft>
        <a:defRPr sz="1300">
          <a:solidFill>
            <a:schemeClr val="tx2"/>
          </a:solidFill>
          <a:latin typeface="Arial" pitchFamily="34" charset="0"/>
        </a:defRPr>
      </a:lvl4pPr>
      <a:lvl5pPr algn="l" rtl="0" eaLnBrk="0" fontAlgn="base" hangingPunct="0">
        <a:spcBef>
          <a:spcPct val="0"/>
        </a:spcBef>
        <a:spcAft>
          <a:spcPct val="0"/>
        </a:spcAft>
        <a:defRPr sz="1300">
          <a:solidFill>
            <a:schemeClr val="tx2"/>
          </a:solidFill>
          <a:latin typeface="Arial" pitchFamily="34" charset="0"/>
        </a:defRPr>
      </a:lvl5pPr>
      <a:lvl6pPr marL="457200" algn="l" rtl="0" fontAlgn="base">
        <a:spcBef>
          <a:spcPct val="0"/>
        </a:spcBef>
        <a:spcAft>
          <a:spcPct val="0"/>
        </a:spcAft>
        <a:defRPr sz="1300">
          <a:solidFill>
            <a:schemeClr val="tx2"/>
          </a:solidFill>
          <a:latin typeface="Arial" pitchFamily="34" charset="0"/>
        </a:defRPr>
      </a:lvl6pPr>
      <a:lvl7pPr marL="914400" algn="l" rtl="0" fontAlgn="base">
        <a:spcBef>
          <a:spcPct val="0"/>
        </a:spcBef>
        <a:spcAft>
          <a:spcPct val="0"/>
        </a:spcAft>
        <a:defRPr sz="1300">
          <a:solidFill>
            <a:schemeClr val="tx2"/>
          </a:solidFill>
          <a:latin typeface="Arial" pitchFamily="34" charset="0"/>
        </a:defRPr>
      </a:lvl7pPr>
      <a:lvl8pPr marL="1371600" algn="l" rtl="0" fontAlgn="base">
        <a:spcBef>
          <a:spcPct val="0"/>
        </a:spcBef>
        <a:spcAft>
          <a:spcPct val="0"/>
        </a:spcAft>
        <a:defRPr sz="1300">
          <a:solidFill>
            <a:schemeClr val="tx2"/>
          </a:solidFill>
          <a:latin typeface="Arial" pitchFamily="34" charset="0"/>
        </a:defRPr>
      </a:lvl8pPr>
      <a:lvl9pPr marL="1828800" algn="l" rtl="0" fontAlgn="base">
        <a:spcBef>
          <a:spcPct val="0"/>
        </a:spcBef>
        <a:spcAft>
          <a:spcPct val="0"/>
        </a:spcAft>
        <a:defRPr sz="13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0.jpeg"/></Relationships>
</file>

<file path=ppt/slides/_rels/slide10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99.png"/><Relationship Id="rId5" Type="http://schemas.openxmlformats.org/officeDocument/2006/relationships/hyperlink" Target="file:///C:\Gary's%20Work\Geology%20110\Animations\ConvergentMarginppt.html" TargetMode="External"/><Relationship Id="rId4" Type="http://schemas.openxmlformats.org/officeDocument/2006/relationships/notesSlide" Target="../notesSlides/notesSlide30.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108.png"/><Relationship Id="rId5" Type="http://schemas.openxmlformats.org/officeDocument/2006/relationships/hyperlink" Target="file:///C:\Gary's%20Work\Geology%20110\Animations\TransformFaultsV2ppt.html" TargetMode="External"/><Relationship Id="rId4" Type="http://schemas.openxmlformats.org/officeDocument/2006/relationships/notesSlide" Target="../notesSlides/notesSlide36.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114.png"/><Relationship Id="rId5" Type="http://schemas.openxmlformats.org/officeDocument/2006/relationships/hyperlink" Target="file:///C:\Gary's%20Work\Geology%20110\Animations\ConvectionTectonicsppt.html" TargetMode="External"/><Relationship Id="rId4" Type="http://schemas.openxmlformats.org/officeDocument/2006/relationships/notesSlide" Target="../notesSlides/notesSlide37.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7.xml"/><Relationship Id="rId1" Type="http://schemas.openxmlformats.org/officeDocument/2006/relationships/vmlDrawing" Target="../drawings/vmlDrawing7.vml"/><Relationship Id="rId6" Type="http://schemas.openxmlformats.org/officeDocument/2006/relationships/image" Target="../media/image116.png"/><Relationship Id="rId5" Type="http://schemas.openxmlformats.org/officeDocument/2006/relationships/hyperlink" Target="file:///C:\Gary's%20Work\Geology%20110\Animations\HotSpotppt.html" TargetMode="External"/><Relationship Id="rId4" Type="http://schemas.openxmlformats.org/officeDocument/2006/relationships/notesSlide" Target="../notesSlides/notesSlide38.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8.xml"/><Relationship Id="rId1" Type="http://schemas.openxmlformats.org/officeDocument/2006/relationships/vmlDrawing" Target="../drawings/vmlDrawing8.vml"/><Relationship Id="rId6" Type="http://schemas.openxmlformats.org/officeDocument/2006/relationships/image" Target="../media/image137.png"/><Relationship Id="rId5" Type="http://schemas.openxmlformats.org/officeDocument/2006/relationships/hyperlink" Target="file:///C:\Gary's%20Work\Geology%20110\Animations\Pangaeappt.html" TargetMode="External"/><Relationship Id="rId4" Type="http://schemas.openxmlformats.org/officeDocument/2006/relationships/notesSlide" Target="../notesSlides/notesSlide40.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9.xml"/><Relationship Id="rId1" Type="http://schemas.openxmlformats.org/officeDocument/2006/relationships/vmlDrawing" Target="../drawings/vmlDrawing9.vml"/><Relationship Id="rId6" Type="http://schemas.openxmlformats.org/officeDocument/2006/relationships/image" Target="../media/image68.png"/><Relationship Id="rId5" Type="http://schemas.openxmlformats.org/officeDocument/2006/relationships/hyperlink" Target="file:///C:\Gary's%20Work\Geology%20110\Animations\PlateMotionppt.html" TargetMode="External"/><Relationship Id="rId4" Type="http://schemas.openxmlformats.org/officeDocument/2006/relationships/notesSlide" Target="../notesSlides/notesSlide41.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0.xml"/><Relationship Id="rId1" Type="http://schemas.openxmlformats.org/officeDocument/2006/relationships/vmlDrawing" Target="../drawings/vmlDrawing10.vml"/><Relationship Id="rId6" Type="http://schemas.openxmlformats.org/officeDocument/2006/relationships/image" Target="../media/image139.png"/><Relationship Id="rId5" Type="http://schemas.openxmlformats.org/officeDocument/2006/relationships/hyperlink" Target="file:///C:\Gary's%20Work\Geology%20110\Animations\SeafloorSpreadingppt.html" TargetMode="External"/><Relationship Id="rId4" Type="http://schemas.openxmlformats.org/officeDocument/2006/relationships/notesSlide" Target="../notesSlides/notesSlide4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1.xml"/><Relationship Id="rId1" Type="http://schemas.openxmlformats.org/officeDocument/2006/relationships/vmlDrawing" Target="../drawings/vmlDrawing11.vml"/><Relationship Id="rId6" Type="http://schemas.openxmlformats.org/officeDocument/2006/relationships/image" Target="../media/image152.png"/><Relationship Id="rId5" Type="http://schemas.openxmlformats.org/officeDocument/2006/relationships/hyperlink" Target="file:///C:\Gary's%20Work\Geology%20110\Animations\LavaLampppt.html" TargetMode="External"/><Relationship Id="rId4" Type="http://schemas.openxmlformats.org/officeDocument/2006/relationships/notesSlide" Target="../notesSlides/notesSlide44.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2.xml"/><Relationship Id="rId1" Type="http://schemas.openxmlformats.org/officeDocument/2006/relationships/vmlDrawing" Target="../drawings/vmlDrawing12.vml"/><Relationship Id="rId6" Type="http://schemas.openxmlformats.org/officeDocument/2006/relationships/image" Target="../media/image152.png"/><Relationship Id="rId5" Type="http://schemas.openxmlformats.org/officeDocument/2006/relationships/hyperlink" Target="file:///C:\Gary's%20Work\Geology%20110\Animations\LavaLampppt.html" TargetMode="External"/><Relationship Id="rId4" Type="http://schemas.openxmlformats.org/officeDocument/2006/relationships/notesSlide" Target="../notesSlides/notesSlide4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upload.wikimedia.org/wikipedia/commons/e/e2/OrteliusWorldMap1570.jpg" TargetMode="External"/><Relationship Id="rId5" Type="http://schemas.openxmlformats.org/officeDocument/2006/relationships/image" Target="../media/image7.jpeg"/><Relationship Id="rId10" Type="http://schemas.openxmlformats.org/officeDocument/2006/relationships/image" Target="../media/image10.jpeg"/><Relationship Id="rId4" Type="http://schemas.openxmlformats.org/officeDocument/2006/relationships/hyperlink" Target="//upload.wikimedia.org/wikipedia/commons/1/16/Abraham_Ortelius_by_Peter_Paul_Rubens.jpg" TargetMode="External"/><Relationship Id="rId9" Type="http://schemas.openxmlformats.org/officeDocument/2006/relationships/hyperlink" Target="http://en.wikipedia.org/wiki/File:AvHumboldt.jp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upload.wikimedia.org/wikipedia/commons/0/01/Hess.gif" TargetMode="External"/><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63.png"/><Relationship Id="rId4" Type="http://schemas.openxmlformats.org/officeDocument/2006/relationships/notesSlide" Target="../notesSlides/notesSlide23.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upload.wikimedia.org/wikipedia/commons/6/69/Antonio_Snider-Pellegrini_Opening_of_the_Atlantic.jp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8.png"/><Relationship Id="rId5" Type="http://schemas.openxmlformats.org/officeDocument/2006/relationships/hyperlink" Target="file:///C:\Gary's%20Work\Geology%20110\Animations\PlateMotionppt.html" TargetMode="External"/><Relationship Id="rId4" Type="http://schemas.openxmlformats.org/officeDocument/2006/relationships/notesSlide" Target="../notesSlides/notesSlide24.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80.png"/><Relationship Id="rId5" Type="http://schemas.openxmlformats.org/officeDocument/2006/relationships/hyperlink" Target="file:///C:\Gary's%20Work\Geology%20110\Animations\DivergentBoundaryppt.html" TargetMode="External"/><Relationship Id="rId4" Type="http://schemas.openxmlformats.org/officeDocument/2006/relationships/notesSlide" Target="../notesSlides/notesSlide27.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6.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upload.wikimedia.org/wikipedia/commons/6/6c/Pierre_and_Marie_Curie.jpg" TargetMode="External"/><Relationship Id="rId5" Type="http://schemas.openxmlformats.org/officeDocument/2006/relationships/image" Target="../media/image21.jpeg"/><Relationship Id="rId4" Type="http://schemas.openxmlformats.org/officeDocument/2006/relationships/hyperlink" Target="//upload.wikimedia.org/wikipedia/commons/e/ee/Profil-Nordafall-Alpen.jpg" TargetMode="External"/><Relationship Id="rId9" Type="http://schemas.openxmlformats.org/officeDocument/2006/relationships/image" Target="../media/image24.gif"/></Relationships>
</file>

<file path=ppt/slides/_rels/slide8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0" y="2767280"/>
            <a:ext cx="9144000" cy="1323439"/>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latin typeface="+mn-lt"/>
              </a:rPr>
              <a:t>Development of the Theory of Continental Drift</a:t>
            </a:r>
            <a:endParaRPr lang="en-US" sz="40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2532" name="TextBox 3"/>
          <p:cNvSpPr txBox="1">
            <a:spLocks noChangeArrowheads="1"/>
          </p:cNvSpPr>
          <p:nvPr/>
        </p:nvSpPr>
        <p:spPr bwMode="auto">
          <a:xfrm>
            <a:off x="5029200" y="4734342"/>
            <a:ext cx="2286000" cy="2123658"/>
          </a:xfrm>
          <a:prstGeom prst="rect">
            <a:avLst/>
          </a:prstGeom>
          <a:noFill/>
          <a:ln w="9525">
            <a:noFill/>
            <a:miter lim="800000"/>
            <a:headEnd/>
            <a:tailEnd/>
          </a:ln>
        </p:spPr>
        <p:txBody>
          <a:bodyPr>
            <a:spAutoFit/>
          </a:bodyPr>
          <a:lstStyle/>
          <a:p>
            <a:pPr algn="ctr"/>
            <a:r>
              <a:rPr lang="en-US" sz="2000" dirty="0">
                <a:solidFill>
                  <a:schemeClr val="tx1"/>
                </a:solidFill>
              </a:rPr>
              <a:t>Alfred </a:t>
            </a:r>
            <a:r>
              <a:rPr lang="en-US" sz="2000" dirty="0" smtClean="0">
                <a:solidFill>
                  <a:schemeClr val="tx1"/>
                </a:solidFill>
              </a:rPr>
              <a:t>Wegener  </a:t>
            </a:r>
            <a:r>
              <a:rPr lang="en-US" dirty="0" smtClean="0">
                <a:solidFill>
                  <a:schemeClr val="tx1"/>
                </a:solidFill>
              </a:rPr>
              <a:t>1880- 1930</a:t>
            </a:r>
          </a:p>
          <a:p>
            <a:pPr algn="ctr"/>
            <a:endParaRPr lang="en-US" dirty="0" smtClean="0">
              <a:solidFill>
                <a:schemeClr val="tx1"/>
              </a:solidFill>
            </a:endParaRPr>
          </a:p>
          <a:p>
            <a:pPr algn="ctr"/>
            <a:r>
              <a:rPr lang="en-US" dirty="0" smtClean="0">
                <a:solidFill>
                  <a:schemeClr val="tx1"/>
                </a:solidFill>
              </a:rPr>
              <a:t>Meteorologist</a:t>
            </a:r>
          </a:p>
          <a:p>
            <a:pPr algn="ctr"/>
            <a:r>
              <a:rPr lang="en-US" dirty="0" smtClean="0">
                <a:solidFill>
                  <a:schemeClr val="tx1"/>
                </a:solidFill>
              </a:rPr>
              <a:t>Climatologist</a:t>
            </a:r>
          </a:p>
          <a:p>
            <a:pPr algn="ctr"/>
            <a:r>
              <a:rPr lang="en-US" dirty="0" smtClean="0">
                <a:solidFill>
                  <a:schemeClr val="tx1"/>
                </a:solidFill>
              </a:rPr>
              <a:t>Astronomer</a:t>
            </a:r>
          </a:p>
          <a:p>
            <a:pPr algn="ctr"/>
            <a:r>
              <a:rPr lang="en-US" dirty="0" smtClean="0">
                <a:solidFill>
                  <a:schemeClr val="tx1"/>
                </a:solidFill>
              </a:rPr>
              <a:t>Geologist</a:t>
            </a:r>
          </a:p>
          <a:p>
            <a:pPr algn="ctr"/>
            <a:endParaRPr lang="en-US" dirty="0">
              <a:solidFill>
                <a:schemeClr val="tx1"/>
              </a:solidFill>
            </a:endParaRPr>
          </a:p>
        </p:txBody>
      </p:sp>
      <p:pic>
        <p:nvPicPr>
          <p:cNvPr id="36866" name="Picture 2" descr="http://www.astrogeodata.it/26fd8c00.jpg"/>
          <p:cNvPicPr>
            <a:picLocks noChangeAspect="1" noChangeArrowheads="1"/>
          </p:cNvPicPr>
          <p:nvPr/>
        </p:nvPicPr>
        <p:blipFill>
          <a:blip r:embed="rId4" cstate="print"/>
          <a:srcRect/>
          <a:stretch>
            <a:fillRect/>
          </a:stretch>
        </p:blipFill>
        <p:spPr bwMode="auto">
          <a:xfrm>
            <a:off x="1905000" y="4572000"/>
            <a:ext cx="2362200" cy="2099733"/>
          </a:xfrm>
          <a:prstGeom prst="rect">
            <a:avLst/>
          </a:prstGeom>
          <a:noFill/>
          <a:effectLst>
            <a:outerShdw blurRad="50800" dist="38100" dir="2700000" algn="tl" rotWithShape="0">
              <a:prstClr val="black">
                <a:alpha val="40000"/>
              </a:prstClr>
            </a:outerShdw>
          </a:effectLst>
        </p:spPr>
      </p:pic>
      <p:sp>
        <p:nvSpPr>
          <p:cNvPr id="7" name="Cloud Callout 6"/>
          <p:cNvSpPr/>
          <p:nvPr/>
        </p:nvSpPr>
        <p:spPr bwMode="auto">
          <a:xfrm rot="485836">
            <a:off x="613516" y="-4103"/>
            <a:ext cx="7855908" cy="4808869"/>
          </a:xfrm>
          <a:prstGeom prst="cloudCallout">
            <a:avLst>
              <a:gd name="adj1" fmla="val -10886"/>
              <a:gd name="adj2" fmla="val 58743"/>
            </a:avLst>
          </a:prstGeom>
          <a:solidFill>
            <a:schemeClr val="bg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0000"/>
              </a:solidFill>
              <a:effectLst/>
              <a:latin typeface="Arial" pitchFamily="34" charset="0"/>
            </a:endParaRPr>
          </a:p>
        </p:txBody>
      </p:sp>
      <p:pic>
        <p:nvPicPr>
          <p:cNvPr id="6" name="Picture 13" descr="http://news.bbc.co.uk/media/images/48164000/jpg/_48164079_challengermap.jpg"/>
          <p:cNvPicPr>
            <a:picLocks noChangeAspect="1" noChangeArrowheads="1"/>
          </p:cNvPicPr>
          <p:nvPr/>
        </p:nvPicPr>
        <p:blipFill>
          <a:blip r:embed="rId5" cstate="print"/>
          <a:srcRect/>
          <a:stretch>
            <a:fillRect/>
          </a:stretch>
        </p:blipFill>
        <p:spPr bwMode="auto">
          <a:xfrm>
            <a:off x="2133600" y="609600"/>
            <a:ext cx="4610100" cy="3073401"/>
          </a:xfrm>
          <a:prstGeom prst="rect">
            <a:avLst/>
          </a:prstGeom>
          <a:noFill/>
          <a:effectLst>
            <a:outerShdw blurRad="50800" dist="38100" dir="2700000" algn="tl" rotWithShape="0">
              <a:prstClr val="black">
                <a:alpha val="40000"/>
              </a:prstClr>
            </a:outerShdw>
          </a:effectLst>
        </p:spPr>
      </p:pic>
      <p:sp>
        <p:nvSpPr>
          <p:cNvPr id="2" name="Rectangle 1"/>
          <p:cNvSpPr/>
          <p:nvPr/>
        </p:nvSpPr>
        <p:spPr>
          <a:xfrm>
            <a:off x="2209800" y="3657600"/>
            <a:ext cx="4572000" cy="584775"/>
          </a:xfrm>
          <a:prstGeom prst="rect">
            <a:avLst/>
          </a:prstGeom>
        </p:spPr>
        <p:txBody>
          <a:bodyPr>
            <a:spAutoFit/>
          </a:bodyPr>
          <a:lstStyle/>
          <a:p>
            <a:r>
              <a:rPr lang="en-US" dirty="0"/>
              <a:t>"A conviction of the fundamental soundness of the idea took root in my mind."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united states of america physica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 y="381000"/>
            <a:ext cx="9144000" cy="612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6192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EOG_12e_SF_02_16c_L"/>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26493" y="1168400"/>
            <a:ext cx="8534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2"/>
          <p:cNvSpPr>
            <a:spLocks noGrp="1" noChangeArrowheads="1"/>
          </p:cNvSpPr>
          <p:nvPr>
            <p:ph type="title"/>
          </p:nvPr>
        </p:nvSpPr>
        <p:spPr/>
        <p:txBody>
          <a:bodyPr/>
          <a:lstStyle/>
          <a:p>
            <a:pPr eaLnBrk="1" hangingPunct="1"/>
            <a:r>
              <a:rPr lang="en-CA" dirty="0" smtClean="0"/>
              <a:t>Figure 2.16c</a:t>
            </a:r>
            <a:endParaRPr lang="en-US" dirty="0" smtClean="0"/>
          </a:p>
        </p:txBody>
      </p:sp>
      <p:sp>
        <p:nvSpPr>
          <p:cNvPr id="7" name="TextBox 6"/>
          <p:cNvSpPr txBox="1"/>
          <p:nvPr/>
        </p:nvSpPr>
        <p:spPr>
          <a:xfrm>
            <a:off x="838200" y="690632"/>
            <a:ext cx="3276600" cy="707886"/>
          </a:xfrm>
          <a:prstGeom prst="rect">
            <a:avLst/>
          </a:prstGeom>
          <a:noFill/>
        </p:spPr>
        <p:txBody>
          <a:bodyPr wrap="square" rtlCol="0">
            <a:spAutoFit/>
          </a:bodyPr>
          <a:lstStyle/>
          <a:p>
            <a:pPr algn="ctr"/>
            <a:r>
              <a:rPr lang="en-US" sz="2000" dirty="0" smtClean="0"/>
              <a:t>Convergence</a:t>
            </a:r>
          </a:p>
          <a:p>
            <a:pPr algn="ctr"/>
            <a:r>
              <a:rPr lang="en-US" sz="2000" dirty="0" smtClean="0"/>
              <a:t>Continent </a:t>
            </a:r>
            <a:r>
              <a:rPr lang="en-US" sz="2000" dirty="0" smtClean="0">
                <a:sym typeface="Wingdings" pitchFamily="2" charset="2"/>
              </a:rPr>
              <a:t>  Continent</a:t>
            </a:r>
            <a:endParaRPr lang="en-US" sz="20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85800" y="2286000"/>
            <a:ext cx="7772400" cy="1143000"/>
          </a:xfrm>
        </p:spPr>
        <p:txBody>
          <a:bodyPr/>
          <a:lstStyle/>
          <a:p>
            <a:pPr eaLnBrk="1" hangingPunct="1"/>
            <a:r>
              <a:rPr lang="en-US" sz="700" smtClean="0">
                <a:solidFill>
                  <a:srgbClr val="000000"/>
                </a:solidFill>
                <a:hlinkClick r:id="rId5" action="ppaction://hlinkfile"/>
              </a:rPr>
              <a:t>Convergent Margins: India-Asia Collision</a:t>
            </a:r>
            <a:endParaRPr lang="en-US" sz="400" smtClean="0">
              <a:solidFill>
                <a:srgbClr val="000000"/>
              </a:solidFill>
              <a:latin typeface="Lucida Grande"/>
            </a:endParaRPr>
          </a:p>
        </p:txBody>
      </p:sp>
    </p:spTree>
    <p:controls>
      <mc:AlternateContent xmlns:mc="http://schemas.openxmlformats.org/markup-compatibility/2006">
        <mc:Choice xmlns:v="urn:schemas-microsoft-com:vml" Requires="v">
          <p:control spid="4116"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25475" y="317500"/>
            <a:ext cx="7891463"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1370760" cy="338554"/>
          </a:xfrm>
          <a:prstGeom prst="rect">
            <a:avLst/>
          </a:prstGeom>
        </p:spPr>
        <p:txBody>
          <a:bodyPr wrap="none">
            <a:spAutoFit/>
          </a:bodyPr>
          <a:lstStyle/>
          <a:p>
            <a:r>
              <a:rPr lang="en-US" altLang="en-US" dirty="0"/>
              <a:t>Figure 11.28</a:t>
            </a:r>
            <a:endParaRPr lang="en-IN" altLang="en-US" dirty="0"/>
          </a:p>
        </p:txBody>
      </p:sp>
    </p:spTree>
    <p:extLst>
      <p:ext uri="{BB962C8B-B14F-4D97-AF65-F5344CB8AC3E}">
        <p14:creationId xmlns:p14="http://schemas.microsoft.com/office/powerpoint/2010/main" val="310419641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46088" y="1757363"/>
            <a:ext cx="82518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1484574" cy="338554"/>
          </a:xfrm>
          <a:prstGeom prst="rect">
            <a:avLst/>
          </a:prstGeom>
        </p:spPr>
        <p:txBody>
          <a:bodyPr wrap="none">
            <a:spAutoFit/>
          </a:bodyPr>
          <a:lstStyle/>
          <a:p>
            <a:r>
              <a:rPr lang="en-US" altLang="en-US" dirty="0"/>
              <a:t>Figure </a:t>
            </a:r>
            <a:r>
              <a:rPr lang="en-US" altLang="en-US" dirty="0" smtClean="0"/>
              <a:t>11.28a</a:t>
            </a:r>
            <a:endParaRPr lang="en-IN" altLang="en-US" dirty="0"/>
          </a:p>
        </p:txBody>
      </p:sp>
    </p:spTree>
    <p:extLst>
      <p:ext uri="{BB962C8B-B14F-4D97-AF65-F5344CB8AC3E}">
        <p14:creationId xmlns:p14="http://schemas.microsoft.com/office/powerpoint/2010/main" val="195324748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EOG_12e_Figure_11_28b"/>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1838325"/>
            <a:ext cx="8312150"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1495794" cy="338554"/>
          </a:xfrm>
          <a:prstGeom prst="rect">
            <a:avLst/>
          </a:prstGeom>
        </p:spPr>
        <p:txBody>
          <a:bodyPr wrap="none">
            <a:spAutoFit/>
          </a:bodyPr>
          <a:lstStyle/>
          <a:p>
            <a:r>
              <a:rPr lang="en-US" altLang="en-US" dirty="0"/>
              <a:t>Figure </a:t>
            </a:r>
            <a:r>
              <a:rPr lang="en-US" altLang="en-US" dirty="0" smtClean="0"/>
              <a:t>11.28b</a:t>
            </a:r>
            <a:endParaRPr lang="en-IN" altLang="en-US" dirty="0"/>
          </a:p>
        </p:txBody>
      </p:sp>
    </p:spTree>
    <p:extLst>
      <p:ext uri="{BB962C8B-B14F-4D97-AF65-F5344CB8AC3E}">
        <p14:creationId xmlns:p14="http://schemas.microsoft.com/office/powerpoint/2010/main" val="27470079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ited states of america physica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 y="381000"/>
            <a:ext cx="9144000" cy="612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7983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219201" y="0"/>
            <a:ext cx="75825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869149" cy="584775"/>
          </a:xfrm>
          <a:prstGeom prst="rect">
            <a:avLst/>
          </a:prstGeom>
        </p:spPr>
        <p:txBody>
          <a:bodyPr wrap="none">
            <a:spAutoFit/>
          </a:bodyPr>
          <a:lstStyle/>
          <a:p>
            <a:r>
              <a:rPr lang="en-US" altLang="en-US" dirty="0"/>
              <a:t>Figure </a:t>
            </a:r>
            <a:endParaRPr lang="en-US" altLang="en-US" dirty="0" smtClean="0"/>
          </a:p>
          <a:p>
            <a:r>
              <a:rPr lang="en-US" altLang="en-US" dirty="0" smtClean="0"/>
              <a:t>11.30</a:t>
            </a:r>
            <a:endParaRPr lang="en-IN" altLang="en-US" dirty="0"/>
          </a:p>
        </p:txBody>
      </p:sp>
    </p:spTree>
    <p:extLst>
      <p:ext uri="{BB962C8B-B14F-4D97-AF65-F5344CB8AC3E}">
        <p14:creationId xmlns:p14="http://schemas.microsoft.com/office/powerpoint/2010/main" val="3119840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Chapter17\Figures\EOG_11e_Figure_17_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96900"/>
            <a:ext cx="8534400" cy="56626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228600"/>
            <a:ext cx="2819400" cy="338554"/>
          </a:xfrm>
          <a:prstGeom prst="rect">
            <a:avLst/>
          </a:prstGeom>
          <a:noFill/>
        </p:spPr>
        <p:txBody>
          <a:bodyPr wrap="square" rtlCol="0">
            <a:spAutoFit/>
          </a:bodyPr>
          <a:lstStyle/>
          <a:p>
            <a:r>
              <a:rPr lang="en-US" dirty="0" smtClean="0"/>
              <a:t>11.29 “continental escape”</a:t>
            </a:r>
            <a:endParaRPr lang="en-US" dirty="0"/>
          </a:p>
        </p:txBody>
      </p:sp>
    </p:spTree>
    <p:extLst>
      <p:ext uri="{BB962C8B-B14F-4D97-AF65-F5344CB8AC3E}">
        <p14:creationId xmlns:p14="http://schemas.microsoft.com/office/powerpoint/2010/main" val="82002413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ited states of america physica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 y="381000"/>
            <a:ext cx="9144000" cy="61264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2133600"/>
            <a:ext cx="1066800" cy="1323439"/>
          </a:xfrm>
          <a:prstGeom prst="rect">
            <a:avLst/>
          </a:prstGeom>
          <a:noFill/>
        </p:spPr>
        <p:txBody>
          <a:bodyPr wrap="square" rtlCol="0">
            <a:spAutoFit/>
          </a:bodyPr>
          <a:lstStyle/>
          <a:p>
            <a:r>
              <a:rPr lang="en-US" sz="8000" dirty="0">
                <a:solidFill>
                  <a:schemeClr val="bg1"/>
                </a:solidFill>
              </a:rPr>
              <a:t>?</a:t>
            </a:r>
          </a:p>
        </p:txBody>
      </p:sp>
    </p:spTree>
    <p:extLst>
      <p:ext uri="{BB962C8B-B14F-4D97-AF65-F5344CB8AC3E}">
        <p14:creationId xmlns:p14="http://schemas.microsoft.com/office/powerpoint/2010/main" val="1770306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8" descr="http://img2.imagesbn.com/images/102550000/102550249.jpg"/>
          <p:cNvPicPr>
            <a:picLocks noChangeAspect="1" noChangeArrowheads="1"/>
          </p:cNvPicPr>
          <p:nvPr/>
        </p:nvPicPr>
        <p:blipFill>
          <a:blip r:embed="rId4" cstate="print"/>
          <a:srcRect/>
          <a:stretch>
            <a:fillRect/>
          </a:stretch>
        </p:blipFill>
        <p:spPr bwMode="auto">
          <a:xfrm>
            <a:off x="762000" y="1371599"/>
            <a:ext cx="2562225" cy="4114801"/>
          </a:xfrm>
          <a:prstGeom prst="rect">
            <a:avLst/>
          </a:prstGeom>
          <a:noFill/>
          <a:effectLst>
            <a:outerShdw blurRad="50800" dist="38100" dir="2700000" algn="tl" rotWithShape="0">
              <a:prstClr val="black">
                <a:alpha val="40000"/>
              </a:prstClr>
            </a:outerShdw>
          </a:effectLst>
        </p:spPr>
      </p:pic>
      <p:pic>
        <p:nvPicPr>
          <p:cNvPr id="176130" name="Picture 2" descr="Alfred Wegener: Pionier der Wissenschaft."/>
          <p:cNvPicPr>
            <a:picLocks noChangeAspect="1" noChangeArrowheads="1"/>
          </p:cNvPicPr>
          <p:nvPr/>
        </p:nvPicPr>
        <p:blipFill>
          <a:blip r:embed="rId5" cstate="print"/>
          <a:srcRect/>
          <a:stretch>
            <a:fillRect/>
          </a:stretch>
        </p:blipFill>
        <p:spPr bwMode="auto">
          <a:xfrm>
            <a:off x="4038600" y="1785937"/>
            <a:ext cx="4381500" cy="3286125"/>
          </a:xfrm>
          <a:prstGeom prst="rect">
            <a:avLst/>
          </a:prstGeom>
          <a:noFill/>
          <a:effectLst>
            <a:outerShdw blurRad="50800" dist="38100" dir="2700000" algn="tl" rotWithShape="0">
              <a:prstClr val="black">
                <a:alpha val="40000"/>
              </a:prstClr>
            </a:outerShdw>
          </a:effectLst>
        </p:spPr>
      </p:pic>
      <p:sp>
        <p:nvSpPr>
          <p:cNvPr id="4" name="TextBox 3"/>
          <p:cNvSpPr txBox="1">
            <a:spLocks noChangeArrowheads="1"/>
          </p:cNvSpPr>
          <p:nvPr/>
        </p:nvSpPr>
        <p:spPr bwMode="auto">
          <a:xfrm>
            <a:off x="914400" y="914400"/>
            <a:ext cx="2286000" cy="400110"/>
          </a:xfrm>
          <a:prstGeom prst="rect">
            <a:avLst/>
          </a:prstGeom>
          <a:noFill/>
          <a:ln w="9525">
            <a:noFill/>
            <a:miter lim="800000"/>
            <a:headEnd/>
            <a:tailEnd/>
          </a:ln>
        </p:spPr>
        <p:txBody>
          <a:bodyPr>
            <a:spAutoFit/>
          </a:bodyPr>
          <a:lstStyle/>
          <a:p>
            <a:pPr algn="ctr"/>
            <a:r>
              <a:rPr lang="en-US" sz="2000" dirty="0" smtClean="0">
                <a:solidFill>
                  <a:schemeClr val="tx1"/>
                </a:solidFill>
              </a:rPr>
              <a:t>1915</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EOG_12e_Figure_11_34"/>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57200" y="29570"/>
            <a:ext cx="8118321" cy="682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593433" y="141873"/>
            <a:ext cx="1370760" cy="338554"/>
          </a:xfrm>
          <a:prstGeom prst="rect">
            <a:avLst/>
          </a:prstGeom>
        </p:spPr>
        <p:txBody>
          <a:bodyPr wrap="none">
            <a:spAutoFit/>
          </a:bodyPr>
          <a:lstStyle/>
          <a:p>
            <a:r>
              <a:rPr lang="en-US" altLang="en-US" dirty="0"/>
              <a:t>Figure 11.34</a:t>
            </a:r>
            <a:endParaRPr lang="en-IN" altLang="en-US" dirty="0"/>
          </a:p>
        </p:txBody>
      </p:sp>
    </p:spTree>
    <p:extLst>
      <p:ext uri="{BB962C8B-B14F-4D97-AF65-F5344CB8AC3E}">
        <p14:creationId xmlns:p14="http://schemas.microsoft.com/office/powerpoint/2010/main" val="407280079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ited states of america physica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 y="381000"/>
            <a:ext cx="9144000" cy="612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9120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CA" dirty="0" smtClean="0"/>
              <a:t>Figure </a:t>
            </a:r>
            <a:r>
              <a:rPr lang="en-CA" dirty="0" smtClean="0"/>
              <a:t>2.20</a:t>
            </a:r>
            <a:endParaRPr lang="en-US" dirty="0" smtClean="0"/>
          </a:p>
        </p:txBody>
      </p:sp>
      <p:pic>
        <p:nvPicPr>
          <p:cNvPr id="13314" name="Picture 2" descr="E:\Chapter02\Figures\Jpegs_Labeled\EOG_12e_Figure_02_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928" y="161544"/>
            <a:ext cx="6486144" cy="6534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Motion at Transform Boundaries</a:t>
            </a:r>
            <a:endParaRPr lang="en-US" smtClean="0">
              <a:latin typeface="ArialMT"/>
            </a:endParaRPr>
          </a:p>
        </p:txBody>
      </p:sp>
    </p:spTree>
    <p:controls>
      <mc:AlternateContent xmlns:mc="http://schemas.openxmlformats.org/markup-compatibility/2006">
        <mc:Choice xmlns:v="urn:schemas-microsoft-com:vml" Requires="v">
          <p:control spid="5140"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higheredbcs.wiley.com/legacy/college/levin/0471697435/chap_tut/images/nw0127-n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5" y="1828800"/>
            <a:ext cx="9106829" cy="280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88099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CA" dirty="0" smtClean="0"/>
              <a:t>Figure </a:t>
            </a:r>
            <a:r>
              <a:rPr lang="en-CA" dirty="0" smtClean="0"/>
              <a:t>2.21</a:t>
            </a:r>
            <a:endParaRPr lang="en-US" dirty="0" smtClean="0"/>
          </a:p>
        </p:txBody>
      </p:sp>
      <p:pic>
        <p:nvPicPr>
          <p:cNvPr id="98307" name="Picture 5" descr="15_17R"/>
          <p:cNvPicPr>
            <a:picLocks noGrp="1" noChangeAspect="1" noChangeArrowheads="1"/>
          </p:cNvPicPr>
          <p:nvPr>
            <p:ph idx="1"/>
          </p:nvPr>
        </p:nvPicPr>
        <p:blipFill>
          <a:blip r:embed="rId2" cstate="print"/>
          <a:srcRect/>
          <a:stretch>
            <a:fillRect/>
          </a:stretch>
        </p:blipFill>
        <p:spPr bwMode="auto">
          <a:xfrm>
            <a:off x="2133600" y="0"/>
            <a:ext cx="5005388" cy="6858000"/>
          </a:xfrm>
          <a:noFill/>
          <a:ln>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CA" smtClean="0"/>
              <a:t>Figure 15.16</a:t>
            </a:r>
            <a:endParaRPr lang="en-US" smtClean="0"/>
          </a:p>
        </p:txBody>
      </p:sp>
      <p:pic>
        <p:nvPicPr>
          <p:cNvPr id="99331" name="Picture 6" descr="15_17L"/>
          <p:cNvPicPr>
            <a:picLocks noGrp="1" noChangeAspect="1" noChangeArrowheads="1"/>
          </p:cNvPicPr>
          <p:nvPr>
            <p:ph idx="1"/>
          </p:nvPr>
        </p:nvPicPr>
        <p:blipFill>
          <a:blip r:embed="rId2" cstate="print"/>
          <a:srcRect/>
          <a:stretch>
            <a:fillRect/>
          </a:stretch>
        </p:blipFill>
        <p:spPr bwMode="auto">
          <a:xfrm>
            <a:off x="609600" y="222250"/>
            <a:ext cx="7696200" cy="6635750"/>
          </a:xfrm>
          <a:noFill/>
          <a:ln>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CA" smtClean="0"/>
              <a:t>Figure 15.19</a:t>
            </a:r>
            <a:endParaRPr lang="en-US" smtClean="0"/>
          </a:p>
        </p:txBody>
      </p:sp>
      <p:pic>
        <p:nvPicPr>
          <p:cNvPr id="13314" name="Picture 2" descr="D:\Chapter15\Figures\EOG_11e_Figure_15_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954963" cy="6583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2286000"/>
            <a:ext cx="7772400" cy="1143000"/>
          </a:xfrm>
        </p:spPr>
        <p:txBody>
          <a:bodyPr/>
          <a:lstStyle/>
          <a:p>
            <a:pPr eaLnBrk="1" hangingPunct="1"/>
            <a:r>
              <a:rPr lang="en-US" sz="700" smtClean="0">
                <a:solidFill>
                  <a:srgbClr val="000000"/>
                </a:solidFill>
                <a:hlinkClick r:id="rId5" action="ppaction://hlinkfile"/>
              </a:rPr>
              <a:t>Convection and Tectonics</a:t>
            </a:r>
            <a:endParaRPr lang="en-US" sz="400" smtClean="0">
              <a:solidFill>
                <a:srgbClr val="000000"/>
              </a:solidFill>
              <a:latin typeface="Lucida Grande"/>
            </a:endParaRPr>
          </a:p>
        </p:txBody>
      </p:sp>
    </p:spTree>
    <p:controls>
      <mc:AlternateContent xmlns:mc="http://schemas.openxmlformats.org/markup-compatibility/2006">
        <mc:Choice xmlns:v="urn:schemas-microsoft-com:vml" Requires="v">
          <p:control spid="6164"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Hot Spot Volcano Tracks</a:t>
            </a:r>
            <a:endParaRPr lang="en-US" smtClean="0">
              <a:latin typeface="ArialMT"/>
            </a:endParaRPr>
          </a:p>
        </p:txBody>
      </p:sp>
    </p:spTree>
    <p:controls>
      <mc:AlternateContent xmlns:mc="http://schemas.openxmlformats.org/markup-compatibility/2006">
        <mc:Choice xmlns:v="urn:schemas-microsoft-com:vml" Requires="v">
          <p:control spid="7188"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5" descr="15_03"/>
          <p:cNvPicPr>
            <a:picLocks noGrp="1" noChangeAspect="1" noChangeArrowheads="1"/>
          </p:cNvPicPr>
          <p:nvPr>
            <p:ph idx="1"/>
          </p:nvPr>
        </p:nvPicPr>
        <p:blipFill>
          <a:blip r:embed="rId3" cstate="print"/>
          <a:srcRect/>
          <a:stretch>
            <a:fillRect/>
          </a:stretch>
        </p:blipFill>
        <p:spPr bwMode="auto">
          <a:xfrm>
            <a:off x="2822575" y="0"/>
            <a:ext cx="6321425" cy="6858000"/>
          </a:xfrm>
          <a:noFill/>
          <a:ln>
            <a:miter lim="800000"/>
            <a:headEnd/>
            <a:tailEnd/>
          </a:ln>
        </p:spPr>
      </p:pic>
      <p:sp>
        <p:nvSpPr>
          <p:cNvPr id="5" name="TextBox 3"/>
          <p:cNvSpPr txBox="1">
            <a:spLocks noChangeArrowheads="1"/>
          </p:cNvSpPr>
          <p:nvPr/>
        </p:nvSpPr>
        <p:spPr bwMode="auto">
          <a:xfrm>
            <a:off x="0" y="1981200"/>
            <a:ext cx="2819400" cy="1384995"/>
          </a:xfrm>
          <a:prstGeom prst="rect">
            <a:avLst/>
          </a:prstGeom>
          <a:noFill/>
          <a:ln w="9525">
            <a:noFill/>
            <a:miter lim="800000"/>
            <a:headEnd/>
            <a:tailEnd/>
          </a:ln>
        </p:spPr>
        <p:txBody>
          <a:bodyPr wrap="square">
            <a:spAutoFit/>
          </a:bodyPr>
          <a:lstStyle/>
          <a:p>
            <a:pPr algn="ctr"/>
            <a:r>
              <a:rPr lang="en-US" sz="2000" dirty="0" smtClean="0">
                <a:solidFill>
                  <a:schemeClr val="tx1"/>
                </a:solidFill>
              </a:rPr>
              <a:t>Wegener’s Evidence:</a:t>
            </a:r>
          </a:p>
          <a:p>
            <a:pPr marL="342900" indent="-342900">
              <a:buFont typeface="+mj-lt"/>
              <a:buAutoNum type="arabicPeriod"/>
            </a:pPr>
            <a:r>
              <a:rPr lang="en-US" dirty="0" smtClean="0">
                <a:solidFill>
                  <a:schemeClr val="tx1"/>
                </a:solidFill>
              </a:rPr>
              <a:t>Fit of continents</a:t>
            </a:r>
            <a:br>
              <a:rPr lang="en-US" dirty="0" smtClean="0">
                <a:solidFill>
                  <a:schemeClr val="tx1"/>
                </a:solidFill>
              </a:rPr>
            </a:br>
            <a:r>
              <a:rPr lang="en-US" dirty="0" smtClean="0">
                <a:solidFill>
                  <a:schemeClr val="tx1"/>
                </a:solidFill>
              </a:rPr>
              <a:t>* improves with continental shelves</a:t>
            </a:r>
            <a:br>
              <a:rPr lang="en-US" dirty="0" smtClean="0">
                <a:solidFill>
                  <a:schemeClr val="tx1"/>
                </a:solidFill>
              </a:rPr>
            </a:br>
            <a:endParaRPr lang="en-US" dirty="0">
              <a:solidFill>
                <a:schemeClr val="tx1"/>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CA" dirty="0" smtClean="0"/>
              <a:t>Figure </a:t>
            </a:r>
            <a:r>
              <a:rPr lang="en-CA" dirty="0" smtClean="0"/>
              <a:t>2.27</a:t>
            </a:r>
            <a:endParaRPr lang="en-US" dirty="0" smtClean="0"/>
          </a:p>
        </p:txBody>
      </p:sp>
      <p:pic>
        <p:nvPicPr>
          <p:cNvPr id="13314" name="Picture 2" descr="D:\Chapter15\Figures\EOG_11e_Figure_15_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954963" cy="658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43157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mg.docstoccdn.com/thumb/orig/1045694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8232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3798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CA" dirty="0" smtClean="0"/>
              <a:t>Figure </a:t>
            </a:r>
            <a:r>
              <a:rPr lang="en-CA" dirty="0" smtClean="0"/>
              <a:t>2.37a</a:t>
            </a:r>
            <a:endParaRPr lang="en-US" dirty="0" smtClean="0"/>
          </a:p>
        </p:txBody>
      </p:sp>
      <p:pic>
        <p:nvPicPr>
          <p:cNvPr id="14338" name="Picture 2" descr="E:\Chapter02\Figures\Jpegs_Labeled\EOG_12e_Figure_02_3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02" y="304800"/>
            <a:ext cx="8506796"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32671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Chapter02\Figures\Jpegs_Labeled\EOG_12e_Figure_02_3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43364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0705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03591"/>
            <a:ext cx="9144000" cy="707886"/>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rPr>
              <a:t>RIDGE PUSH VS. SLAB PULL</a:t>
            </a:r>
            <a:endParaRPr lang="en-US" sz="4000" dirty="0">
              <a:effectLst>
                <a:outerShdw blurRad="38100" dist="38100" dir="2700000" algn="tl">
                  <a:srgbClr val="000000">
                    <a:alpha val="43137"/>
                  </a:srgbClr>
                </a:outerShdw>
              </a:effectLst>
            </a:endParaRPr>
          </a:p>
        </p:txBody>
      </p:sp>
      <p:pic>
        <p:nvPicPr>
          <p:cNvPr id="16386" name="Picture 2" descr="E:\Chapter02\Figures\Jpegs_Labeled\EOG_12e_Figure_02_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032" y="1546086"/>
            <a:ext cx="6345936" cy="52730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707" y="8916"/>
            <a:ext cx="583814" cy="338554"/>
          </a:xfrm>
          <a:prstGeom prst="rect">
            <a:avLst/>
          </a:prstGeom>
        </p:spPr>
        <p:txBody>
          <a:bodyPr wrap="none">
            <a:spAutoFit/>
          </a:bodyPr>
          <a:lstStyle/>
          <a:p>
            <a:r>
              <a:rPr lang="en-US" dirty="0" smtClean="0">
                <a:effectLst>
                  <a:outerShdw blurRad="38100" dist="38100" dir="2700000" algn="tl">
                    <a:srgbClr val="000000">
                      <a:alpha val="43137"/>
                    </a:srgbClr>
                  </a:outerShdw>
                </a:effectLst>
              </a:rPr>
              <a:t>2.36</a:t>
            </a:r>
            <a:endParaRPr lang="en-US" dirty="0"/>
          </a:p>
        </p:txBody>
      </p:sp>
    </p:spTree>
    <p:extLst>
      <p:ext uri="{BB962C8B-B14F-4D97-AF65-F5344CB8AC3E}">
        <p14:creationId xmlns:p14="http://schemas.microsoft.com/office/powerpoint/2010/main" val="270006743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gly.uga.edu/railsback/DPT/SubductionvRollbackNew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71" y="685800"/>
            <a:ext cx="8128329" cy="60962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782" y="0"/>
            <a:ext cx="9144000" cy="707886"/>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rPr>
              <a:t>TRENCH ROLLBACK</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2730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CA" smtClean="0"/>
              <a:t>Chapter 15 Opening Figure</a:t>
            </a:r>
            <a:endParaRPr lang="en-US"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CA" smtClean="0"/>
              <a:t>Figure 15.25</a:t>
            </a:r>
            <a:endParaRPr lang="en-US" smtClean="0"/>
          </a:p>
        </p:txBody>
      </p:sp>
      <p:pic>
        <p:nvPicPr>
          <p:cNvPr id="103427" name="Picture 5" descr="15_25"/>
          <p:cNvPicPr>
            <a:picLocks noGrp="1" noChangeAspect="1" noChangeArrowheads="1"/>
          </p:cNvPicPr>
          <p:nvPr>
            <p:ph idx="1"/>
          </p:nvPr>
        </p:nvPicPr>
        <p:blipFill>
          <a:blip r:embed="rId2" cstate="print"/>
          <a:srcRect/>
          <a:stretch>
            <a:fillRect/>
          </a:stretch>
        </p:blipFill>
        <p:spPr bwMode="auto">
          <a:xfrm>
            <a:off x="0" y="990600"/>
            <a:ext cx="9144000" cy="4862513"/>
          </a:xfrm>
          <a:noFill/>
          <a:ln>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CA" smtClean="0"/>
              <a:t>Figure 15.26</a:t>
            </a:r>
            <a:endParaRPr lang="en-US" smtClean="0"/>
          </a:p>
        </p:txBody>
      </p:sp>
      <p:pic>
        <p:nvPicPr>
          <p:cNvPr id="104451" name="Picture 5" descr="15_26"/>
          <p:cNvPicPr>
            <a:picLocks noGrp="1" noChangeAspect="1" noChangeArrowheads="1"/>
          </p:cNvPicPr>
          <p:nvPr>
            <p:ph idx="1"/>
          </p:nvPr>
        </p:nvPicPr>
        <p:blipFill>
          <a:blip r:embed="rId2" cstate="print"/>
          <a:srcRect/>
          <a:stretch>
            <a:fillRect/>
          </a:stretch>
        </p:blipFill>
        <p:spPr bwMode="auto">
          <a:xfrm>
            <a:off x="0" y="838200"/>
            <a:ext cx="9144000" cy="5422900"/>
          </a:xfrm>
          <a:noFill/>
          <a:ln>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CA" smtClean="0"/>
              <a:t>Figure 15.27</a:t>
            </a:r>
            <a:endParaRPr lang="en-US" smtClean="0"/>
          </a:p>
        </p:txBody>
      </p:sp>
      <p:pic>
        <p:nvPicPr>
          <p:cNvPr id="105475" name="Picture 5" descr="15_27"/>
          <p:cNvPicPr>
            <a:picLocks noGrp="1" noChangeAspect="1" noChangeArrowheads="1"/>
          </p:cNvPicPr>
          <p:nvPr>
            <p:ph idx="1"/>
          </p:nvPr>
        </p:nvPicPr>
        <p:blipFill>
          <a:blip r:embed="rId2" cstate="print"/>
          <a:srcRect/>
          <a:stretch>
            <a:fillRect/>
          </a:stretch>
        </p:blipFill>
        <p:spPr bwMode="auto">
          <a:xfrm>
            <a:off x="2895600" y="0"/>
            <a:ext cx="3430588" cy="6858000"/>
          </a:xfrm>
          <a:noFill/>
          <a:ln>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cstate="print"/>
          <a:srcRect l="16250" t="11328" r="17188" b="7813"/>
          <a:stretch>
            <a:fillRect/>
          </a:stretch>
        </p:blipFill>
        <p:spPr bwMode="auto">
          <a:xfrm>
            <a:off x="3009900" y="448346"/>
            <a:ext cx="6134100" cy="5961308"/>
          </a:xfrm>
          <a:prstGeom prst="rect">
            <a:avLst/>
          </a:prstGeom>
          <a:noFill/>
          <a:ln w="9525">
            <a:noFill/>
            <a:miter lim="800000"/>
            <a:headEnd/>
            <a:tailEnd/>
          </a:ln>
        </p:spPr>
      </p:pic>
      <p:sp>
        <p:nvSpPr>
          <p:cNvPr id="3" name="TextBox 3"/>
          <p:cNvSpPr txBox="1">
            <a:spLocks noChangeArrowheads="1"/>
          </p:cNvSpPr>
          <p:nvPr/>
        </p:nvSpPr>
        <p:spPr bwMode="auto">
          <a:xfrm>
            <a:off x="0" y="2044005"/>
            <a:ext cx="4267200" cy="1384995"/>
          </a:xfrm>
          <a:prstGeom prst="rect">
            <a:avLst/>
          </a:prstGeom>
          <a:noFill/>
          <a:ln w="9525">
            <a:noFill/>
            <a:miter lim="800000"/>
            <a:headEnd/>
            <a:tailEnd/>
          </a:ln>
        </p:spPr>
        <p:txBody>
          <a:bodyPr wrap="square">
            <a:spAutoFit/>
          </a:bodyPr>
          <a:lstStyle/>
          <a:p>
            <a:pPr algn="ctr"/>
            <a:r>
              <a:rPr lang="en-US" sz="2000" u="sng" dirty="0" smtClean="0">
                <a:solidFill>
                  <a:schemeClr val="bg1"/>
                </a:solidFill>
              </a:rPr>
              <a:t>Wegener’s Evidence:</a:t>
            </a:r>
          </a:p>
          <a:p>
            <a:pPr marL="342900" indent="-342900">
              <a:buFont typeface="+mj-lt"/>
              <a:buAutoNum type="arabicPeriod"/>
            </a:pPr>
            <a:r>
              <a:rPr lang="en-US" dirty="0" smtClean="0">
                <a:solidFill>
                  <a:schemeClr val="bg1"/>
                </a:solidFill>
              </a:rPr>
              <a:t>Fit of continents</a:t>
            </a:r>
            <a:br>
              <a:rPr lang="en-US" dirty="0" smtClean="0">
                <a:solidFill>
                  <a:schemeClr val="bg1"/>
                </a:solidFill>
              </a:rPr>
            </a:br>
            <a:r>
              <a:rPr lang="en-US" dirty="0" smtClean="0">
                <a:solidFill>
                  <a:schemeClr val="bg1"/>
                </a:solidFill>
              </a:rPr>
              <a:t>* improves with continental shelves</a:t>
            </a:r>
            <a:br>
              <a:rPr lang="en-US" dirty="0" smtClean="0">
                <a:solidFill>
                  <a:schemeClr val="bg1"/>
                </a:solidFill>
              </a:rPr>
            </a:br>
            <a:r>
              <a:rPr lang="en-US" dirty="0" smtClean="0">
                <a:solidFill>
                  <a:schemeClr val="bg1"/>
                </a:solidFill>
              </a:rPr>
              <a:t>* all continents fit</a:t>
            </a:r>
            <a:br>
              <a:rPr lang="en-US" dirty="0" smtClean="0">
                <a:solidFill>
                  <a:schemeClr val="bg1"/>
                </a:solidFill>
              </a:rPr>
            </a:br>
            <a:endParaRPr lang="en-US" dirty="0">
              <a:solidFill>
                <a:schemeClr val="bg1"/>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CA" smtClean="0"/>
              <a:t>Figure 15.27a</a:t>
            </a:r>
            <a:endParaRPr lang="en-US" smtClean="0"/>
          </a:p>
        </p:txBody>
      </p:sp>
      <p:pic>
        <p:nvPicPr>
          <p:cNvPr id="106499" name="Picture 5" descr="15_27A"/>
          <p:cNvPicPr>
            <a:picLocks noGrp="1" noChangeAspect="1" noChangeArrowheads="1"/>
          </p:cNvPicPr>
          <p:nvPr>
            <p:ph idx="1"/>
          </p:nvPr>
        </p:nvPicPr>
        <p:blipFill>
          <a:blip r:embed="rId2" cstate="print"/>
          <a:srcRect/>
          <a:stretch>
            <a:fillRect/>
          </a:stretch>
        </p:blipFill>
        <p:spPr bwMode="auto">
          <a:xfrm>
            <a:off x="0" y="304800"/>
            <a:ext cx="9144000" cy="6372225"/>
          </a:xfrm>
          <a:noFill/>
          <a:ln>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CA" smtClean="0"/>
              <a:t>Figure 15.27b</a:t>
            </a:r>
            <a:endParaRPr lang="en-US" smtClean="0"/>
          </a:p>
        </p:txBody>
      </p:sp>
      <p:pic>
        <p:nvPicPr>
          <p:cNvPr id="107523" name="Picture 5" descr="15_27B"/>
          <p:cNvPicPr>
            <a:picLocks noGrp="1" noChangeAspect="1" noChangeArrowheads="1"/>
          </p:cNvPicPr>
          <p:nvPr>
            <p:ph idx="1"/>
          </p:nvPr>
        </p:nvPicPr>
        <p:blipFill>
          <a:blip r:embed="rId2" cstate="print"/>
          <a:srcRect/>
          <a:stretch>
            <a:fillRect/>
          </a:stretch>
        </p:blipFill>
        <p:spPr bwMode="auto">
          <a:xfrm>
            <a:off x="0" y="533400"/>
            <a:ext cx="9144000" cy="6040438"/>
          </a:xfrm>
          <a:noFill/>
          <a:ln>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CA" smtClean="0"/>
              <a:t>Figure 15.27c</a:t>
            </a:r>
            <a:endParaRPr lang="en-US" smtClean="0"/>
          </a:p>
        </p:txBody>
      </p:sp>
      <p:pic>
        <p:nvPicPr>
          <p:cNvPr id="108547" name="Picture 5" descr="15_27C"/>
          <p:cNvPicPr>
            <a:picLocks noGrp="1" noChangeAspect="1" noChangeArrowheads="1"/>
          </p:cNvPicPr>
          <p:nvPr>
            <p:ph idx="1"/>
          </p:nvPr>
        </p:nvPicPr>
        <p:blipFill>
          <a:blip r:embed="rId2" cstate="print"/>
          <a:srcRect/>
          <a:stretch>
            <a:fillRect/>
          </a:stretch>
        </p:blipFill>
        <p:spPr bwMode="auto">
          <a:xfrm>
            <a:off x="0" y="685800"/>
            <a:ext cx="9144000" cy="5959475"/>
          </a:xfrm>
          <a:noFill/>
          <a:ln>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CA" smtClean="0"/>
              <a:t>Figure 15.28</a:t>
            </a:r>
            <a:endParaRPr lang="en-US" smtClean="0"/>
          </a:p>
        </p:txBody>
      </p:sp>
      <p:pic>
        <p:nvPicPr>
          <p:cNvPr id="109571" name="Picture 5" descr="15_28"/>
          <p:cNvPicPr>
            <a:picLocks noGrp="1" noChangeAspect="1" noChangeArrowheads="1"/>
          </p:cNvPicPr>
          <p:nvPr>
            <p:ph idx="1"/>
          </p:nvPr>
        </p:nvPicPr>
        <p:blipFill>
          <a:blip r:embed="rId2" cstate="print"/>
          <a:srcRect/>
          <a:stretch>
            <a:fillRect/>
          </a:stretch>
        </p:blipFill>
        <p:spPr bwMode="auto">
          <a:xfrm>
            <a:off x="0" y="1219200"/>
            <a:ext cx="9144000" cy="4857750"/>
          </a:xfrm>
          <a:noFill/>
          <a:ln>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CA" smtClean="0"/>
              <a:t>Figure 15.A</a:t>
            </a:r>
            <a:endParaRPr lang="en-US" smtClean="0"/>
          </a:p>
        </p:txBody>
      </p:sp>
      <p:pic>
        <p:nvPicPr>
          <p:cNvPr id="110595" name="Picture 5" descr="15_A"/>
          <p:cNvPicPr>
            <a:picLocks noGrp="1" noChangeAspect="1" noChangeArrowheads="1"/>
          </p:cNvPicPr>
          <p:nvPr>
            <p:ph idx="1"/>
          </p:nvPr>
        </p:nvPicPr>
        <p:blipFill>
          <a:blip r:embed="rId2" cstate="print"/>
          <a:srcRect/>
          <a:stretch>
            <a:fillRect/>
          </a:stretch>
        </p:blipFill>
        <p:spPr bwMode="auto">
          <a:xfrm>
            <a:off x="685800" y="288925"/>
            <a:ext cx="7467600" cy="6569075"/>
          </a:xfrm>
          <a:noFill/>
          <a:ln>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CA" smtClean="0"/>
              <a:t>Figure 15.Aa</a:t>
            </a:r>
            <a:endParaRPr lang="en-US" smtClean="0"/>
          </a:p>
        </p:txBody>
      </p:sp>
      <p:pic>
        <p:nvPicPr>
          <p:cNvPr id="111619" name="Picture 5" descr="15_A-A"/>
          <p:cNvPicPr>
            <a:picLocks noGrp="1" noChangeAspect="1" noChangeArrowheads="1"/>
          </p:cNvPicPr>
          <p:nvPr>
            <p:ph idx="1"/>
          </p:nvPr>
        </p:nvPicPr>
        <p:blipFill>
          <a:blip r:embed="rId2" cstate="print"/>
          <a:srcRect/>
          <a:stretch>
            <a:fillRect/>
          </a:stretch>
        </p:blipFill>
        <p:spPr bwMode="auto">
          <a:xfrm>
            <a:off x="0" y="838200"/>
            <a:ext cx="9144000" cy="5302250"/>
          </a:xfrm>
          <a:noFill/>
          <a:ln>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CA" smtClean="0"/>
              <a:t>Figure 15.Ab</a:t>
            </a:r>
            <a:endParaRPr lang="en-US" smtClean="0"/>
          </a:p>
        </p:txBody>
      </p:sp>
      <p:pic>
        <p:nvPicPr>
          <p:cNvPr id="112643" name="Picture 5" descr="15_A-B"/>
          <p:cNvPicPr>
            <a:picLocks noGrp="1" noChangeAspect="1" noChangeArrowheads="1"/>
          </p:cNvPicPr>
          <p:nvPr>
            <p:ph idx="1"/>
          </p:nvPr>
        </p:nvPicPr>
        <p:blipFill>
          <a:blip r:embed="rId2" cstate="print"/>
          <a:srcRect/>
          <a:stretch>
            <a:fillRect/>
          </a:stretch>
        </p:blipFill>
        <p:spPr bwMode="auto">
          <a:xfrm>
            <a:off x="0" y="838200"/>
            <a:ext cx="9144000" cy="5280025"/>
          </a:xfrm>
          <a:noFill/>
          <a:ln>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CA" smtClean="0"/>
              <a:t>Figure 15.Ac</a:t>
            </a:r>
            <a:endParaRPr lang="en-US" smtClean="0"/>
          </a:p>
        </p:txBody>
      </p:sp>
      <p:pic>
        <p:nvPicPr>
          <p:cNvPr id="113667" name="Picture 5" descr="15_A-C"/>
          <p:cNvPicPr>
            <a:picLocks noGrp="1" noChangeAspect="1" noChangeArrowheads="1"/>
          </p:cNvPicPr>
          <p:nvPr>
            <p:ph idx="1"/>
          </p:nvPr>
        </p:nvPicPr>
        <p:blipFill>
          <a:blip r:embed="rId2" cstate="print"/>
          <a:srcRect/>
          <a:stretch>
            <a:fillRect/>
          </a:stretch>
        </p:blipFill>
        <p:spPr bwMode="auto">
          <a:xfrm>
            <a:off x="0" y="838200"/>
            <a:ext cx="8991600" cy="5221288"/>
          </a:xfrm>
          <a:noFill/>
          <a:ln>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CA" smtClean="0"/>
              <a:t>Figure 15.Ad</a:t>
            </a:r>
            <a:endParaRPr lang="en-US" smtClean="0"/>
          </a:p>
        </p:txBody>
      </p:sp>
      <p:pic>
        <p:nvPicPr>
          <p:cNvPr id="114691" name="Picture 5" descr="15_A-D"/>
          <p:cNvPicPr>
            <a:picLocks noGrp="1" noChangeAspect="1" noChangeArrowheads="1"/>
          </p:cNvPicPr>
          <p:nvPr>
            <p:ph idx="1"/>
          </p:nvPr>
        </p:nvPicPr>
        <p:blipFill>
          <a:blip r:embed="rId2" cstate="print"/>
          <a:srcRect/>
          <a:stretch>
            <a:fillRect/>
          </a:stretch>
        </p:blipFill>
        <p:spPr bwMode="auto">
          <a:xfrm>
            <a:off x="0" y="838200"/>
            <a:ext cx="9144000" cy="5319713"/>
          </a:xfrm>
          <a:noFill/>
          <a:ln>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CA" smtClean="0"/>
              <a:t>Figure 15.Ae</a:t>
            </a:r>
            <a:endParaRPr lang="en-US" smtClean="0"/>
          </a:p>
        </p:txBody>
      </p:sp>
      <p:pic>
        <p:nvPicPr>
          <p:cNvPr id="115715" name="Picture 5" descr="15_A-E"/>
          <p:cNvPicPr>
            <a:picLocks noGrp="1" noChangeAspect="1" noChangeArrowheads="1"/>
          </p:cNvPicPr>
          <p:nvPr>
            <p:ph idx="1"/>
          </p:nvPr>
        </p:nvPicPr>
        <p:blipFill>
          <a:blip r:embed="rId2" cstate="print"/>
          <a:srcRect/>
          <a:stretch>
            <a:fillRect/>
          </a:stretch>
        </p:blipFill>
        <p:spPr bwMode="auto">
          <a:xfrm>
            <a:off x="0" y="838200"/>
            <a:ext cx="9144000" cy="5332413"/>
          </a:xfrm>
          <a:noFill/>
          <a:ln>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15_02"/>
          <p:cNvPicPr>
            <a:picLocks noGrp="1" noChangeAspect="1" noChangeArrowheads="1"/>
          </p:cNvPicPr>
          <p:nvPr>
            <p:ph idx="1"/>
          </p:nvPr>
        </p:nvPicPr>
        <p:blipFill>
          <a:blip r:embed="rId3" cstate="print"/>
          <a:srcRect/>
          <a:stretch>
            <a:fillRect/>
          </a:stretch>
        </p:blipFill>
        <p:spPr bwMode="auto">
          <a:xfrm>
            <a:off x="381000" y="255588"/>
            <a:ext cx="8229600" cy="6602412"/>
          </a:xfrm>
          <a:noFill/>
          <a:ln>
            <a:miter lim="800000"/>
            <a:headEnd/>
            <a:tailEnd/>
          </a:ln>
        </p:spPr>
      </p:pic>
      <p:sp>
        <p:nvSpPr>
          <p:cNvPr id="3" name="TextBox 3"/>
          <p:cNvSpPr txBox="1">
            <a:spLocks noChangeArrowheads="1"/>
          </p:cNvSpPr>
          <p:nvPr/>
        </p:nvSpPr>
        <p:spPr bwMode="auto">
          <a:xfrm>
            <a:off x="152400" y="4863405"/>
            <a:ext cx="4267200" cy="1384995"/>
          </a:xfrm>
          <a:prstGeom prst="rect">
            <a:avLst/>
          </a:prstGeom>
          <a:noFill/>
          <a:ln w="9525">
            <a:noFill/>
            <a:miter lim="800000"/>
            <a:headEnd/>
            <a:tailEnd/>
          </a:ln>
        </p:spPr>
        <p:txBody>
          <a:bodyPr wrap="square">
            <a:spAutoFit/>
          </a:bodyPr>
          <a:lstStyle/>
          <a:p>
            <a:pPr algn="ctr"/>
            <a:r>
              <a:rPr lang="en-US" sz="2000" u="sng" dirty="0" smtClean="0">
                <a:solidFill>
                  <a:schemeClr val="tx1"/>
                </a:solidFill>
              </a:rPr>
              <a:t>Wegener’s Evidence:</a:t>
            </a:r>
          </a:p>
          <a:p>
            <a:pPr marL="342900" indent="-342900">
              <a:buFont typeface="+mj-lt"/>
              <a:buAutoNum type="arabicPeriod"/>
            </a:pPr>
            <a:r>
              <a:rPr lang="en-US" dirty="0" smtClean="0">
                <a:solidFill>
                  <a:schemeClr val="tx1"/>
                </a:solidFill>
              </a:rPr>
              <a:t>Fit of continents</a:t>
            </a:r>
            <a:br>
              <a:rPr lang="en-US" dirty="0" smtClean="0">
                <a:solidFill>
                  <a:schemeClr val="tx1"/>
                </a:solidFill>
              </a:rPr>
            </a:br>
            <a:r>
              <a:rPr lang="en-US" dirty="0" smtClean="0">
                <a:solidFill>
                  <a:schemeClr val="tx1"/>
                </a:solidFill>
              </a:rPr>
              <a:t>* improves with continental shelves</a:t>
            </a:r>
            <a:br>
              <a:rPr lang="en-US" dirty="0" smtClean="0">
                <a:solidFill>
                  <a:schemeClr val="tx1"/>
                </a:solidFill>
              </a:rPr>
            </a:br>
            <a:r>
              <a:rPr lang="en-US" dirty="0" smtClean="0">
                <a:solidFill>
                  <a:schemeClr val="tx1"/>
                </a:solidFill>
              </a:rPr>
              <a:t>* all continents fit (PANGAEA)</a:t>
            </a:r>
            <a:br>
              <a:rPr lang="en-US" dirty="0" smtClean="0">
                <a:solidFill>
                  <a:schemeClr val="tx1"/>
                </a:solidFill>
              </a:rPr>
            </a:br>
            <a:endParaRPr lang="en-US" dirty="0">
              <a:solidFill>
                <a:schemeClr val="tx1"/>
              </a:solidFill>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CA" smtClean="0"/>
              <a:t>Figure 15.Af</a:t>
            </a:r>
            <a:endParaRPr lang="en-US" smtClean="0"/>
          </a:p>
        </p:txBody>
      </p:sp>
      <p:pic>
        <p:nvPicPr>
          <p:cNvPr id="116739" name="Picture 5" descr="15_A-F"/>
          <p:cNvPicPr>
            <a:picLocks noGrp="1" noChangeAspect="1" noChangeArrowheads="1"/>
          </p:cNvPicPr>
          <p:nvPr>
            <p:ph idx="1"/>
          </p:nvPr>
        </p:nvPicPr>
        <p:blipFill>
          <a:blip r:embed="rId2" cstate="print"/>
          <a:srcRect/>
          <a:stretch>
            <a:fillRect/>
          </a:stretch>
        </p:blipFill>
        <p:spPr bwMode="auto">
          <a:xfrm>
            <a:off x="0" y="838200"/>
            <a:ext cx="9144000" cy="5268913"/>
          </a:xfrm>
          <a:noFill/>
          <a:ln>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Breakup of Pangaea</a:t>
            </a:r>
            <a:endParaRPr lang="en-US" smtClean="0">
              <a:latin typeface="ArialMT"/>
            </a:endParaRPr>
          </a:p>
        </p:txBody>
      </p:sp>
    </p:spTree>
    <p:controls>
      <mc:AlternateContent xmlns:mc="http://schemas.openxmlformats.org/markup-compatibility/2006">
        <mc:Choice xmlns:v="urn:schemas-microsoft-com:vml" Requires="v">
          <p:control spid="8212"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Motion at Plate Boundaries</a:t>
            </a:r>
            <a:endParaRPr lang="en-US" smtClean="0">
              <a:latin typeface="ArialMT"/>
            </a:endParaRPr>
          </a:p>
        </p:txBody>
      </p:sp>
    </p:spTree>
    <p:controls>
      <mc:AlternateContent xmlns:mc="http://schemas.openxmlformats.org/markup-compatibility/2006">
        <mc:Choice xmlns:v="urn:schemas-microsoft-com:vml" Requires="v">
          <p:control spid="9236"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Seafloor Spreading and Plate Boundaries</a:t>
            </a:r>
            <a:endParaRPr lang="en-US" smtClean="0">
              <a:latin typeface="ArialMT"/>
            </a:endParaRPr>
          </a:p>
        </p:txBody>
      </p:sp>
    </p:spTree>
    <p:controls>
      <mc:AlternateContent xmlns:mc="http://schemas.openxmlformats.org/markup-compatibility/2006">
        <mc:Choice xmlns:v="urn:schemas-microsoft-com:vml" Requires="v">
          <p:control spid="10260"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CA" smtClean="0"/>
              <a:t>Chapter 15 Opening Figure</a:t>
            </a:r>
            <a:endParaRPr lang="en-US" smtClean="0"/>
          </a:p>
        </p:txBody>
      </p:sp>
      <p:pic>
        <p:nvPicPr>
          <p:cNvPr id="117763" name="Picture 44" descr="15_00CO"/>
          <p:cNvPicPr>
            <a:picLocks noGrp="1" noChangeAspect="1" noChangeArrowheads="1"/>
          </p:cNvPicPr>
          <p:nvPr>
            <p:ph idx="1"/>
          </p:nvPr>
        </p:nvPicPr>
        <p:blipFill>
          <a:blip r:embed="rId3" cstate="print"/>
          <a:srcRect/>
          <a:stretch>
            <a:fillRect/>
          </a:stretch>
        </p:blipFill>
        <p:spPr bwMode="auto">
          <a:xfrm>
            <a:off x="152400" y="252413"/>
            <a:ext cx="8763000" cy="6605587"/>
          </a:xfrm>
          <a:noFill/>
          <a:ln>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CA" smtClean="0"/>
              <a:t>Figure 15.1</a:t>
            </a:r>
            <a:endParaRPr lang="en-US" smtClean="0"/>
          </a:p>
        </p:txBody>
      </p:sp>
      <p:pic>
        <p:nvPicPr>
          <p:cNvPr id="118787" name="Picture 5" descr="15_01"/>
          <p:cNvPicPr>
            <a:picLocks noGrp="1" noChangeAspect="1" noChangeArrowheads="1"/>
          </p:cNvPicPr>
          <p:nvPr>
            <p:ph idx="1"/>
          </p:nvPr>
        </p:nvPicPr>
        <p:blipFill>
          <a:blip r:embed="rId2" cstate="print"/>
          <a:srcRect/>
          <a:stretch>
            <a:fillRect/>
          </a:stretch>
        </p:blipFill>
        <p:spPr bwMode="auto">
          <a:xfrm>
            <a:off x="0" y="457200"/>
            <a:ext cx="9144000" cy="6216650"/>
          </a:xfrm>
          <a:noFill/>
          <a:ln>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CA" smtClean="0"/>
              <a:t>Figure 15.2a</a:t>
            </a:r>
            <a:endParaRPr lang="en-US" smtClean="0"/>
          </a:p>
        </p:txBody>
      </p:sp>
      <p:pic>
        <p:nvPicPr>
          <p:cNvPr id="119811" name="Picture 5" descr="15_02A"/>
          <p:cNvPicPr>
            <a:picLocks noGrp="1" noChangeAspect="1" noChangeArrowheads="1"/>
          </p:cNvPicPr>
          <p:nvPr>
            <p:ph idx="1"/>
          </p:nvPr>
        </p:nvPicPr>
        <p:blipFill>
          <a:blip r:embed="rId2" cstate="print"/>
          <a:srcRect/>
          <a:stretch>
            <a:fillRect/>
          </a:stretch>
        </p:blipFill>
        <p:spPr bwMode="auto">
          <a:xfrm>
            <a:off x="0" y="914400"/>
            <a:ext cx="9144000" cy="5097463"/>
          </a:xfrm>
          <a:noFill/>
          <a:ln>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CA" smtClean="0"/>
              <a:t>Figure 15.2b</a:t>
            </a:r>
            <a:endParaRPr lang="en-US" smtClean="0"/>
          </a:p>
        </p:txBody>
      </p:sp>
      <p:pic>
        <p:nvPicPr>
          <p:cNvPr id="120835" name="Picture 5" descr="15_02B"/>
          <p:cNvPicPr>
            <a:picLocks noGrp="1" noChangeAspect="1" noChangeArrowheads="1"/>
          </p:cNvPicPr>
          <p:nvPr>
            <p:ph idx="1"/>
          </p:nvPr>
        </p:nvPicPr>
        <p:blipFill>
          <a:blip r:embed="rId2" cstate="print"/>
          <a:srcRect/>
          <a:stretch>
            <a:fillRect/>
          </a:stretch>
        </p:blipFill>
        <p:spPr bwMode="auto">
          <a:xfrm>
            <a:off x="152400" y="838200"/>
            <a:ext cx="8991600" cy="5311775"/>
          </a:xfrm>
          <a:noFill/>
          <a:ln>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CA" smtClean="0"/>
              <a:t>Figure 15.7a</a:t>
            </a:r>
            <a:endParaRPr lang="en-US" smtClean="0"/>
          </a:p>
        </p:txBody>
      </p:sp>
      <p:pic>
        <p:nvPicPr>
          <p:cNvPr id="121859" name="Picture 5" descr="15_07A"/>
          <p:cNvPicPr>
            <a:picLocks noGrp="1" noChangeAspect="1" noChangeArrowheads="1"/>
          </p:cNvPicPr>
          <p:nvPr>
            <p:ph idx="1"/>
          </p:nvPr>
        </p:nvPicPr>
        <p:blipFill>
          <a:blip r:embed="rId2" cstate="print"/>
          <a:srcRect/>
          <a:stretch>
            <a:fillRect/>
          </a:stretch>
        </p:blipFill>
        <p:spPr bwMode="auto">
          <a:xfrm>
            <a:off x="0" y="1143000"/>
            <a:ext cx="9144000" cy="4857750"/>
          </a:xfrm>
          <a:noFill/>
          <a:ln>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CA" smtClean="0"/>
              <a:t>Figure 15.7b</a:t>
            </a:r>
            <a:endParaRPr lang="en-US" smtClean="0"/>
          </a:p>
        </p:txBody>
      </p:sp>
      <p:pic>
        <p:nvPicPr>
          <p:cNvPr id="122883" name="Picture 5" descr="15_07B"/>
          <p:cNvPicPr>
            <a:picLocks noGrp="1" noChangeAspect="1" noChangeArrowheads="1"/>
          </p:cNvPicPr>
          <p:nvPr>
            <p:ph idx="1"/>
          </p:nvPr>
        </p:nvPicPr>
        <p:blipFill>
          <a:blip r:embed="rId2" cstate="print"/>
          <a:srcRect/>
          <a:stretch>
            <a:fillRect/>
          </a:stretch>
        </p:blipFill>
        <p:spPr bwMode="auto">
          <a:xfrm>
            <a:off x="0" y="1066800"/>
            <a:ext cx="9144000" cy="4857750"/>
          </a:xfrm>
          <a:noFill/>
          <a:ln>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4" name="Picture 2" descr="http://geophysics.ou.edu/geol1114/notes/pt_history/rejoined_continents.gif"/>
          <p:cNvPicPr>
            <a:picLocks noChangeAspect="1" noChangeArrowheads="1"/>
          </p:cNvPicPr>
          <p:nvPr/>
        </p:nvPicPr>
        <p:blipFill>
          <a:blip r:embed="rId3" cstate="print"/>
          <a:srcRect/>
          <a:stretch>
            <a:fillRect/>
          </a:stretch>
        </p:blipFill>
        <p:spPr bwMode="auto">
          <a:xfrm>
            <a:off x="3124200" y="1935162"/>
            <a:ext cx="5718175" cy="43894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 name="Picture 2" descr="http://geophysics.ou.edu/geol1114/notes/pt_history/wegener.gif"/>
          <p:cNvPicPr>
            <a:picLocks noChangeAspect="1" noChangeArrowheads="1"/>
          </p:cNvPicPr>
          <p:nvPr/>
        </p:nvPicPr>
        <p:blipFill>
          <a:blip r:embed="rId4" cstate="print"/>
          <a:srcRect/>
          <a:stretch>
            <a:fillRect/>
          </a:stretch>
        </p:blipFill>
        <p:spPr bwMode="auto">
          <a:xfrm>
            <a:off x="457200" y="2682081"/>
            <a:ext cx="2057400" cy="2895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3"/>
          <p:cNvSpPr txBox="1">
            <a:spLocks noChangeArrowheads="1"/>
          </p:cNvSpPr>
          <p:nvPr/>
        </p:nvSpPr>
        <p:spPr bwMode="auto">
          <a:xfrm>
            <a:off x="2438400" y="152400"/>
            <a:ext cx="4267200" cy="1631216"/>
          </a:xfrm>
          <a:prstGeom prst="rect">
            <a:avLst/>
          </a:prstGeom>
          <a:noFill/>
          <a:ln w="9525">
            <a:noFill/>
            <a:miter lim="800000"/>
            <a:headEnd/>
            <a:tailEnd/>
          </a:ln>
        </p:spPr>
        <p:txBody>
          <a:bodyPr wrap="square">
            <a:spAutoFit/>
          </a:bodyPr>
          <a:lstStyle/>
          <a:p>
            <a:pPr algn="ctr"/>
            <a:r>
              <a:rPr lang="en-US" sz="2000" u="sng" dirty="0" smtClean="0">
                <a:solidFill>
                  <a:schemeClr val="tx1"/>
                </a:solidFill>
              </a:rPr>
              <a:t>Wegener’s Evidence:</a:t>
            </a:r>
          </a:p>
          <a:p>
            <a:pPr marL="342900" indent="-342900">
              <a:buFont typeface="+mj-lt"/>
              <a:buAutoNum type="arabicPeriod"/>
            </a:pPr>
            <a:r>
              <a:rPr lang="en-US" dirty="0" smtClean="0">
                <a:solidFill>
                  <a:schemeClr val="bg2"/>
                </a:solidFill>
              </a:rPr>
              <a:t>Fit of continents</a:t>
            </a:r>
            <a:br>
              <a:rPr lang="en-US" dirty="0" smtClean="0">
                <a:solidFill>
                  <a:schemeClr val="bg2"/>
                </a:solidFill>
              </a:rPr>
            </a:br>
            <a:r>
              <a:rPr lang="en-US" dirty="0" smtClean="0">
                <a:solidFill>
                  <a:schemeClr val="bg2"/>
                </a:solidFill>
              </a:rPr>
              <a:t>* improves with continental shelves</a:t>
            </a:r>
            <a:br>
              <a:rPr lang="en-US" dirty="0" smtClean="0">
                <a:solidFill>
                  <a:schemeClr val="bg2"/>
                </a:solidFill>
              </a:rPr>
            </a:br>
            <a:r>
              <a:rPr lang="en-US" dirty="0" smtClean="0">
                <a:solidFill>
                  <a:schemeClr val="bg2"/>
                </a:solidFill>
              </a:rPr>
              <a:t>* all continents fit</a:t>
            </a:r>
          </a:p>
          <a:p>
            <a:pPr marL="342900" indent="-342900">
              <a:buFont typeface="+mj-lt"/>
              <a:buAutoNum type="arabicPeriod"/>
            </a:pPr>
            <a:r>
              <a:rPr lang="en-US" dirty="0" smtClean="0">
                <a:solidFill>
                  <a:schemeClr val="tx1"/>
                </a:solidFill>
              </a:rPr>
              <a:t>Same fossils on different continents</a:t>
            </a:r>
            <a:br>
              <a:rPr lang="en-US" dirty="0" smtClean="0">
                <a:solidFill>
                  <a:schemeClr val="tx1"/>
                </a:solidFill>
              </a:rPr>
            </a:br>
            <a:endParaRPr lang="en-US" dirty="0">
              <a:solidFill>
                <a:schemeClr val="tx1"/>
              </a:solidFil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CA" smtClean="0"/>
              <a:t>Figure 15.20a</a:t>
            </a:r>
            <a:endParaRPr lang="en-US" smtClean="0"/>
          </a:p>
        </p:txBody>
      </p:sp>
      <p:pic>
        <p:nvPicPr>
          <p:cNvPr id="123907" name="Picture 3" descr="15_20A"/>
          <p:cNvPicPr>
            <a:picLocks noGrp="1" noChangeAspect="1" noChangeArrowheads="1"/>
          </p:cNvPicPr>
          <p:nvPr>
            <p:ph idx="1"/>
          </p:nvPr>
        </p:nvPicPr>
        <p:blipFill>
          <a:blip r:embed="rId2" cstate="print"/>
          <a:srcRect/>
          <a:stretch>
            <a:fillRect/>
          </a:stretch>
        </p:blipFill>
        <p:spPr bwMode="auto">
          <a:xfrm>
            <a:off x="1295400" y="0"/>
            <a:ext cx="6413500" cy="6858000"/>
          </a:xfrm>
          <a:noFill/>
          <a:ln>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CA" smtClean="0"/>
              <a:t>Figure 15.20b</a:t>
            </a:r>
            <a:endParaRPr lang="en-US" smtClean="0"/>
          </a:p>
        </p:txBody>
      </p:sp>
      <p:pic>
        <p:nvPicPr>
          <p:cNvPr id="124931" name="Picture 3" descr="15_20B"/>
          <p:cNvPicPr>
            <a:picLocks noGrp="1" noChangeAspect="1" noChangeArrowheads="1"/>
          </p:cNvPicPr>
          <p:nvPr>
            <p:ph idx="1"/>
          </p:nvPr>
        </p:nvPicPr>
        <p:blipFill>
          <a:blip r:embed="rId2" cstate="print"/>
          <a:srcRect/>
          <a:stretch>
            <a:fillRect/>
          </a:stretch>
        </p:blipFill>
        <p:spPr bwMode="auto">
          <a:xfrm>
            <a:off x="1447800" y="0"/>
            <a:ext cx="6081713" cy="6858000"/>
          </a:xfrm>
          <a:noFill/>
          <a:ln>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CA" smtClean="0"/>
              <a:t>Figure 15.24a</a:t>
            </a:r>
            <a:endParaRPr lang="en-US" smtClean="0"/>
          </a:p>
        </p:txBody>
      </p:sp>
      <p:pic>
        <p:nvPicPr>
          <p:cNvPr id="125955" name="Picture 3" descr="15_24A"/>
          <p:cNvPicPr>
            <a:picLocks noGrp="1" noChangeAspect="1" noChangeArrowheads="1"/>
          </p:cNvPicPr>
          <p:nvPr>
            <p:ph idx="1"/>
          </p:nvPr>
        </p:nvPicPr>
        <p:blipFill>
          <a:blip r:embed="rId2" cstate="print"/>
          <a:srcRect/>
          <a:stretch>
            <a:fillRect/>
          </a:stretch>
        </p:blipFill>
        <p:spPr bwMode="auto">
          <a:xfrm>
            <a:off x="0" y="838200"/>
            <a:ext cx="9144000" cy="5365750"/>
          </a:xfrm>
          <a:noFill/>
          <a:ln>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CA" smtClean="0"/>
              <a:t>Figure 15.24b</a:t>
            </a:r>
            <a:endParaRPr lang="en-US" smtClean="0"/>
          </a:p>
        </p:txBody>
      </p:sp>
      <p:pic>
        <p:nvPicPr>
          <p:cNvPr id="126979" name="Picture 3" descr="15_24B"/>
          <p:cNvPicPr>
            <a:picLocks noGrp="1" noChangeAspect="1" noChangeArrowheads="1"/>
          </p:cNvPicPr>
          <p:nvPr>
            <p:ph idx="1"/>
          </p:nvPr>
        </p:nvPicPr>
        <p:blipFill>
          <a:blip r:embed="rId2" cstate="print"/>
          <a:srcRect/>
          <a:stretch>
            <a:fillRect/>
          </a:stretch>
        </p:blipFill>
        <p:spPr bwMode="auto">
          <a:xfrm>
            <a:off x="304800" y="255588"/>
            <a:ext cx="8458200" cy="6602412"/>
          </a:xfrm>
          <a:noFill/>
          <a:ln>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CA" smtClean="0"/>
              <a:t>Figure 15.10a</a:t>
            </a:r>
            <a:endParaRPr lang="en-US" smtClean="0"/>
          </a:p>
        </p:txBody>
      </p:sp>
      <p:pic>
        <p:nvPicPr>
          <p:cNvPr id="128003" name="Picture 3" descr="15_10T"/>
          <p:cNvPicPr>
            <a:picLocks noGrp="1" noChangeAspect="1" noChangeArrowheads="1"/>
          </p:cNvPicPr>
          <p:nvPr>
            <p:ph idx="1"/>
          </p:nvPr>
        </p:nvPicPr>
        <p:blipFill>
          <a:blip r:embed="rId2" cstate="print"/>
          <a:srcRect/>
          <a:stretch>
            <a:fillRect/>
          </a:stretch>
        </p:blipFill>
        <p:spPr bwMode="auto">
          <a:xfrm>
            <a:off x="0" y="228600"/>
            <a:ext cx="9144000" cy="6686550"/>
          </a:xfrm>
          <a:noFill/>
          <a:ln>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Convection in a Lava Lamp</a:t>
            </a:r>
            <a:endParaRPr lang="en-US" smtClean="0">
              <a:latin typeface="ArialMT"/>
            </a:endParaRPr>
          </a:p>
        </p:txBody>
      </p:sp>
    </p:spTree>
    <p:controls>
      <mc:AlternateContent xmlns:mc="http://schemas.openxmlformats.org/markup-compatibility/2006">
        <mc:Choice xmlns:v="urn:schemas-microsoft-com:vml" Requires="v">
          <p:control spid="11284"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Convection in a Lava Lamp</a:t>
            </a:r>
            <a:endParaRPr lang="en-US" smtClean="0">
              <a:latin typeface="ArialMT"/>
            </a:endParaRPr>
          </a:p>
        </p:txBody>
      </p:sp>
    </p:spTree>
    <p:controls>
      <mc:AlternateContent xmlns:mc="http://schemas.openxmlformats.org/markup-compatibility/2006">
        <mc:Choice xmlns:v="urn:schemas-microsoft-com:vml" Requires="v">
          <p:control spid="12308"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CA" dirty="0" smtClean="0"/>
              <a:t>Figure 15.5</a:t>
            </a:r>
            <a:endParaRPr lang="en-US" dirty="0" smtClean="0"/>
          </a:p>
        </p:txBody>
      </p:sp>
      <p:pic>
        <p:nvPicPr>
          <p:cNvPr id="26627" name="Picture 5" descr="15_05"/>
          <p:cNvPicPr>
            <a:picLocks noGrp="1" noChangeAspect="1" noChangeArrowheads="1"/>
          </p:cNvPicPr>
          <p:nvPr>
            <p:ph idx="1"/>
          </p:nvPr>
        </p:nvPicPr>
        <p:blipFill>
          <a:blip r:embed="rId3" cstate="print"/>
          <a:srcRect/>
          <a:stretch>
            <a:fillRect/>
          </a:stretch>
        </p:blipFill>
        <p:spPr bwMode="auto">
          <a:xfrm>
            <a:off x="228600" y="217488"/>
            <a:ext cx="8534400" cy="6640512"/>
          </a:xfrm>
          <a:noFill/>
          <a:ln>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5" descr="15_06"/>
          <p:cNvPicPr>
            <a:picLocks noGrp="1" noChangeAspect="1" noChangeArrowheads="1"/>
          </p:cNvPicPr>
          <p:nvPr>
            <p:ph idx="1"/>
          </p:nvPr>
        </p:nvPicPr>
        <p:blipFill>
          <a:blip r:embed="rId2" cstate="print"/>
          <a:srcRect b="3430"/>
          <a:stretch>
            <a:fillRect/>
          </a:stretch>
        </p:blipFill>
        <p:spPr bwMode="auto">
          <a:xfrm>
            <a:off x="3962400" y="401917"/>
            <a:ext cx="5105400" cy="5846483"/>
          </a:xfrm>
          <a:noFill/>
          <a:ln>
            <a:miter lim="800000"/>
            <a:headEnd/>
            <a:tailEnd/>
          </a:ln>
          <a:effectLst>
            <a:outerShdw blurRad="50800" dist="38100" dir="2700000" algn="tl" rotWithShape="0">
              <a:prstClr val="black">
                <a:alpha val="40000"/>
              </a:prstClr>
            </a:outerShdw>
          </a:effectLst>
        </p:spPr>
      </p:pic>
      <p:sp>
        <p:nvSpPr>
          <p:cNvPr id="4" name="TextBox 3"/>
          <p:cNvSpPr txBox="1">
            <a:spLocks noChangeArrowheads="1"/>
          </p:cNvSpPr>
          <p:nvPr/>
        </p:nvSpPr>
        <p:spPr bwMode="auto">
          <a:xfrm>
            <a:off x="0" y="2613392"/>
            <a:ext cx="4267200" cy="1631216"/>
          </a:xfrm>
          <a:prstGeom prst="rect">
            <a:avLst/>
          </a:prstGeom>
          <a:noFill/>
          <a:ln w="9525">
            <a:noFill/>
            <a:miter lim="800000"/>
            <a:headEnd/>
            <a:tailEnd/>
          </a:ln>
        </p:spPr>
        <p:txBody>
          <a:bodyPr wrap="square">
            <a:spAutoFit/>
          </a:bodyPr>
          <a:lstStyle/>
          <a:p>
            <a:pPr algn="ctr"/>
            <a:r>
              <a:rPr lang="en-US" sz="2000" u="sng" dirty="0" smtClean="0">
                <a:solidFill>
                  <a:schemeClr val="tx1"/>
                </a:solidFill>
              </a:rPr>
              <a:t>Wegener’s Evidence:</a:t>
            </a:r>
          </a:p>
          <a:p>
            <a:pPr marL="342900" indent="-342900">
              <a:buFont typeface="+mj-lt"/>
              <a:buAutoNum type="arabicPeriod"/>
            </a:pPr>
            <a:r>
              <a:rPr lang="en-US" dirty="0" smtClean="0">
                <a:solidFill>
                  <a:schemeClr val="bg2"/>
                </a:solidFill>
              </a:rPr>
              <a:t>Fit of continents</a:t>
            </a:r>
            <a:br>
              <a:rPr lang="en-US" dirty="0" smtClean="0">
                <a:solidFill>
                  <a:schemeClr val="bg2"/>
                </a:solidFill>
              </a:rPr>
            </a:br>
            <a:r>
              <a:rPr lang="en-US" dirty="0" smtClean="0">
                <a:solidFill>
                  <a:schemeClr val="bg2"/>
                </a:solidFill>
              </a:rPr>
              <a:t>* improves with continental shelves</a:t>
            </a:r>
            <a:br>
              <a:rPr lang="en-US" dirty="0" smtClean="0">
                <a:solidFill>
                  <a:schemeClr val="bg2"/>
                </a:solidFill>
              </a:rPr>
            </a:br>
            <a:r>
              <a:rPr lang="en-US" dirty="0" smtClean="0">
                <a:solidFill>
                  <a:schemeClr val="bg2"/>
                </a:solidFill>
              </a:rPr>
              <a:t>* all continents fit</a:t>
            </a:r>
          </a:p>
          <a:p>
            <a:pPr marL="342900" indent="-342900">
              <a:buFont typeface="+mj-lt"/>
              <a:buAutoNum type="arabicPeriod"/>
            </a:pPr>
            <a:r>
              <a:rPr lang="en-US" dirty="0" smtClean="0">
                <a:solidFill>
                  <a:schemeClr val="bg2"/>
                </a:solidFill>
              </a:rPr>
              <a:t>Same fossils on different continents</a:t>
            </a:r>
          </a:p>
          <a:p>
            <a:pPr marL="342900" indent="-342900">
              <a:buFont typeface="+mj-lt"/>
              <a:buAutoNum type="arabicPeriod"/>
            </a:pPr>
            <a:r>
              <a:rPr lang="en-US" dirty="0" smtClean="0">
                <a:solidFill>
                  <a:schemeClr val="tx1"/>
                </a:solidFill>
              </a:rPr>
              <a:t>Similar rocks on different continents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5" descr="15_07"/>
          <p:cNvPicPr>
            <a:picLocks noGrp="1" noChangeAspect="1" noChangeArrowheads="1"/>
          </p:cNvPicPr>
          <p:nvPr>
            <p:ph idx="1"/>
          </p:nvPr>
        </p:nvPicPr>
        <p:blipFill>
          <a:blip r:embed="rId2" cstate="print"/>
          <a:srcRect b="3333"/>
          <a:stretch>
            <a:fillRect/>
          </a:stretch>
        </p:blipFill>
        <p:spPr bwMode="auto">
          <a:xfrm>
            <a:off x="2962311" y="228600"/>
            <a:ext cx="6127714" cy="6324600"/>
          </a:xfrm>
          <a:solidFill>
            <a:schemeClr val="bg1"/>
          </a:solidFill>
          <a:ln>
            <a:miter lim="800000"/>
            <a:headEnd/>
            <a:tailEnd/>
          </a:ln>
        </p:spPr>
      </p:pic>
      <p:pic>
        <p:nvPicPr>
          <p:cNvPr id="4" name="Picture 2" descr="http://www.awi.de/fileadmin/user_upload/News/Press_Releases/2005/4._Quarter/Wegener1_w.jpg"/>
          <p:cNvPicPr>
            <a:picLocks noChangeAspect="1" noChangeArrowheads="1"/>
          </p:cNvPicPr>
          <p:nvPr/>
        </p:nvPicPr>
        <p:blipFill>
          <a:blip r:embed="rId3" cstate="print"/>
          <a:srcRect/>
          <a:stretch>
            <a:fillRect/>
          </a:stretch>
        </p:blipFill>
        <p:spPr bwMode="auto">
          <a:xfrm>
            <a:off x="228600" y="4572000"/>
            <a:ext cx="2590799" cy="2169795"/>
          </a:xfrm>
          <a:prstGeom prst="rect">
            <a:avLst/>
          </a:prstGeom>
          <a:noFill/>
          <a:effectLst>
            <a:outerShdw blurRad="50800" dist="38100" dir="2700000" algn="tl" rotWithShape="0">
              <a:prstClr val="black">
                <a:alpha val="40000"/>
              </a:prstClr>
            </a:outerShdw>
          </a:effectLst>
        </p:spPr>
      </p:pic>
      <p:sp>
        <p:nvSpPr>
          <p:cNvPr id="7" name="Rectangle 6"/>
          <p:cNvSpPr/>
          <p:nvPr/>
        </p:nvSpPr>
        <p:spPr bwMode="auto">
          <a:xfrm>
            <a:off x="2895600" y="2514600"/>
            <a:ext cx="457200" cy="533400"/>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8" name="Rectangle 7"/>
          <p:cNvSpPr/>
          <p:nvPr/>
        </p:nvSpPr>
        <p:spPr bwMode="auto">
          <a:xfrm>
            <a:off x="2819400" y="5715000"/>
            <a:ext cx="457200" cy="533400"/>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6" name="TextBox 5"/>
          <p:cNvSpPr txBox="1">
            <a:spLocks noChangeArrowheads="1"/>
          </p:cNvSpPr>
          <p:nvPr/>
        </p:nvSpPr>
        <p:spPr bwMode="auto">
          <a:xfrm>
            <a:off x="0" y="2202120"/>
            <a:ext cx="4038600" cy="2369880"/>
          </a:xfrm>
          <a:prstGeom prst="rect">
            <a:avLst/>
          </a:prstGeom>
          <a:noFill/>
          <a:ln w="9525">
            <a:noFill/>
            <a:miter lim="800000"/>
            <a:headEnd/>
            <a:tailEnd/>
          </a:ln>
        </p:spPr>
        <p:txBody>
          <a:bodyPr wrap="square">
            <a:spAutoFit/>
          </a:bodyPr>
          <a:lstStyle/>
          <a:p>
            <a:r>
              <a:rPr lang="en-US" sz="2000" u="sng" dirty="0" smtClean="0">
                <a:solidFill>
                  <a:schemeClr val="tx1"/>
                </a:solidFill>
              </a:rPr>
              <a:t>Wegener’s Evidence:</a:t>
            </a:r>
          </a:p>
          <a:p>
            <a:pPr marL="342900" indent="-342900">
              <a:buFont typeface="+mj-lt"/>
              <a:buAutoNum type="arabicPeriod"/>
            </a:pPr>
            <a:r>
              <a:rPr lang="en-US" dirty="0" smtClean="0">
                <a:solidFill>
                  <a:schemeClr val="bg2"/>
                </a:solidFill>
              </a:rPr>
              <a:t>Fit of continents</a:t>
            </a:r>
            <a:br>
              <a:rPr lang="en-US" dirty="0" smtClean="0">
                <a:solidFill>
                  <a:schemeClr val="bg2"/>
                </a:solidFill>
              </a:rPr>
            </a:br>
            <a:r>
              <a:rPr lang="en-US" dirty="0" smtClean="0">
                <a:solidFill>
                  <a:schemeClr val="bg2"/>
                </a:solidFill>
              </a:rPr>
              <a:t>* improves with continental shelves</a:t>
            </a:r>
            <a:br>
              <a:rPr lang="en-US" dirty="0" smtClean="0">
                <a:solidFill>
                  <a:schemeClr val="bg2"/>
                </a:solidFill>
              </a:rPr>
            </a:br>
            <a:r>
              <a:rPr lang="en-US" dirty="0" smtClean="0">
                <a:solidFill>
                  <a:schemeClr val="bg2"/>
                </a:solidFill>
              </a:rPr>
              <a:t>* all continents fit</a:t>
            </a:r>
          </a:p>
          <a:p>
            <a:pPr marL="342900" indent="-342900">
              <a:buFont typeface="+mj-lt"/>
              <a:buAutoNum type="arabicPeriod"/>
            </a:pPr>
            <a:r>
              <a:rPr lang="en-US" dirty="0" smtClean="0">
                <a:solidFill>
                  <a:schemeClr val="bg2"/>
                </a:solidFill>
              </a:rPr>
              <a:t>Same fossils on different continents</a:t>
            </a:r>
          </a:p>
          <a:p>
            <a:pPr marL="342900" indent="-342900">
              <a:buFont typeface="+mj-lt"/>
              <a:buAutoNum type="arabicPeriod"/>
            </a:pPr>
            <a:r>
              <a:rPr lang="en-US" dirty="0" smtClean="0">
                <a:solidFill>
                  <a:schemeClr val="bg2"/>
                </a:solidFill>
              </a:rPr>
              <a:t>Similar rocks on different continents</a:t>
            </a:r>
          </a:p>
          <a:p>
            <a:pPr marL="342900" indent="-342900">
              <a:buFont typeface="+mj-lt"/>
              <a:buAutoNum type="arabicPeriod"/>
            </a:pPr>
            <a:r>
              <a:rPr lang="en-US" dirty="0" smtClean="0">
                <a:solidFill>
                  <a:schemeClr val="tx1"/>
                </a:solidFill>
              </a:rPr>
              <a:t>Ancient climate patterns don’t match present</a:t>
            </a:r>
            <a:endParaRPr lang="en-US" dirty="0">
              <a:solidFill>
                <a:schemeClr val="tx1"/>
              </a:solidFill>
            </a:endParaRPr>
          </a:p>
        </p:txBody>
      </p:sp>
      <p:pic>
        <p:nvPicPr>
          <p:cNvPr id="35842" name="Picture 2" descr="http://t1.gstatic.com/images?q=tbn:ANd9GcS4pyW0ygNfXibNiNUpFVRGj63WDivYecx3gVdh1poTAKFmrJlz"/>
          <p:cNvPicPr>
            <a:picLocks noChangeAspect="1" noChangeArrowheads="1"/>
          </p:cNvPicPr>
          <p:nvPr/>
        </p:nvPicPr>
        <p:blipFill>
          <a:blip r:embed="rId4" cstate="print"/>
          <a:srcRect/>
          <a:stretch>
            <a:fillRect/>
          </a:stretch>
        </p:blipFill>
        <p:spPr bwMode="auto">
          <a:xfrm>
            <a:off x="762000" y="76200"/>
            <a:ext cx="1564136" cy="2123336"/>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10" name="Picture 6" descr="http://brianin3d.files.wordpress.com/2012/01/just_earth_400.gif?w=480"/>
          <p:cNvPicPr>
            <a:picLocks noChangeAspect="1" noChangeArrowheads="1"/>
          </p:cNvPicPr>
          <p:nvPr/>
        </p:nvPicPr>
        <p:blipFill>
          <a:blip r:embed="rId2" cstate="print"/>
          <a:srcRect/>
          <a:stretch>
            <a:fillRect/>
          </a:stretch>
        </p:blipFill>
        <p:spPr bwMode="auto">
          <a:xfrm>
            <a:off x="0" y="990600"/>
            <a:ext cx="3352800" cy="3352800"/>
          </a:xfrm>
          <a:prstGeom prst="rect">
            <a:avLst/>
          </a:prstGeom>
          <a:noFill/>
        </p:spPr>
      </p:pic>
      <p:pic>
        <p:nvPicPr>
          <p:cNvPr id="175106" name="Picture 2" descr="http://salmonriver.com/ice%20breakeratwork.jpg"/>
          <p:cNvPicPr>
            <a:picLocks noChangeAspect="1" noChangeArrowheads="1"/>
          </p:cNvPicPr>
          <p:nvPr/>
        </p:nvPicPr>
        <p:blipFill>
          <a:blip r:embed="rId3" cstate="print"/>
          <a:srcRect/>
          <a:stretch>
            <a:fillRect/>
          </a:stretch>
        </p:blipFill>
        <p:spPr bwMode="auto">
          <a:xfrm>
            <a:off x="6019800" y="0"/>
            <a:ext cx="4629658" cy="6858000"/>
          </a:xfrm>
          <a:prstGeom prst="rect">
            <a:avLst/>
          </a:prstGeom>
          <a:noFill/>
        </p:spPr>
      </p:pic>
      <p:sp>
        <p:nvSpPr>
          <p:cNvPr id="3" name="TextBox 3"/>
          <p:cNvSpPr txBox="1">
            <a:spLocks noChangeArrowheads="1"/>
          </p:cNvSpPr>
          <p:nvPr/>
        </p:nvSpPr>
        <p:spPr bwMode="auto">
          <a:xfrm>
            <a:off x="0" y="228600"/>
            <a:ext cx="3429000" cy="1446550"/>
          </a:xfrm>
          <a:prstGeom prst="rect">
            <a:avLst/>
          </a:prstGeom>
          <a:noFill/>
          <a:ln w="9525">
            <a:noFill/>
            <a:miter lim="800000"/>
            <a:headEnd/>
            <a:tailEnd/>
          </a:ln>
        </p:spPr>
        <p:txBody>
          <a:bodyPr wrap="square">
            <a:spAutoFit/>
          </a:bodyPr>
          <a:lstStyle/>
          <a:p>
            <a:pPr algn="ctr"/>
            <a:r>
              <a:rPr lang="en-US" sz="2000" u="sng" dirty="0" smtClean="0">
                <a:solidFill>
                  <a:schemeClr val="tx1"/>
                </a:solidFill>
              </a:rPr>
              <a:t>Wegener’s Mechanism</a:t>
            </a:r>
            <a:r>
              <a:rPr lang="en-US" sz="2000" dirty="0" smtClean="0">
                <a:solidFill>
                  <a:schemeClr val="tx1"/>
                </a:solidFill>
              </a:rPr>
              <a:t>:</a:t>
            </a:r>
          </a:p>
          <a:p>
            <a:pPr algn="ctr"/>
            <a:r>
              <a:rPr lang="en-US" dirty="0" smtClean="0">
                <a:solidFill>
                  <a:schemeClr val="tx1"/>
                </a:solidFill>
              </a:rPr>
              <a:t>Centrifugal and tidal forces cause the continents to “plow” through ocean crust</a:t>
            </a:r>
          </a:p>
          <a:p>
            <a:pPr algn="ctr"/>
            <a:endParaRPr lang="en-US" sz="2000" dirty="0" smtClean="0">
              <a:solidFill>
                <a:schemeClr val="tx1"/>
              </a:solidFill>
            </a:endParaRPr>
          </a:p>
        </p:txBody>
      </p:sp>
      <p:pic>
        <p:nvPicPr>
          <p:cNvPr id="175108" name="Picture 4" descr="http://www.geoware-online.com/GeowareAmericasMap.jpg"/>
          <p:cNvPicPr>
            <a:picLocks noChangeAspect="1" noChangeArrowheads="1"/>
          </p:cNvPicPr>
          <p:nvPr/>
        </p:nvPicPr>
        <p:blipFill>
          <a:blip r:embed="rId4" cstate="print"/>
          <a:srcRect l="5229" t="3333" r="5882" b="3333"/>
          <a:stretch>
            <a:fillRect/>
          </a:stretch>
        </p:blipFill>
        <p:spPr bwMode="auto">
          <a:xfrm>
            <a:off x="3412671" y="0"/>
            <a:ext cx="2775858" cy="6858000"/>
          </a:xfrm>
          <a:prstGeom prst="rect">
            <a:avLst/>
          </a:prstGeom>
          <a:noFill/>
        </p:spPr>
      </p:pic>
      <p:sp>
        <p:nvSpPr>
          <p:cNvPr id="9" name="TextBox 3"/>
          <p:cNvSpPr txBox="1">
            <a:spLocks noChangeArrowheads="1"/>
          </p:cNvSpPr>
          <p:nvPr/>
        </p:nvSpPr>
        <p:spPr bwMode="auto">
          <a:xfrm>
            <a:off x="0" y="4343400"/>
            <a:ext cx="3429000" cy="1877437"/>
          </a:xfrm>
          <a:prstGeom prst="rect">
            <a:avLst/>
          </a:prstGeom>
          <a:noFill/>
          <a:ln w="9525">
            <a:noFill/>
            <a:miter lim="800000"/>
            <a:headEnd/>
            <a:tailEnd/>
          </a:ln>
        </p:spPr>
        <p:txBody>
          <a:bodyPr wrap="square">
            <a:spAutoFit/>
          </a:bodyPr>
          <a:lstStyle/>
          <a:p>
            <a:pPr algn="ctr"/>
            <a:r>
              <a:rPr lang="en-US" sz="2000" u="sng" dirty="0" smtClean="0">
                <a:solidFill>
                  <a:schemeClr val="tx1"/>
                </a:solidFill>
              </a:rPr>
              <a:t>The Problem</a:t>
            </a:r>
            <a:r>
              <a:rPr lang="en-US" sz="2000" dirty="0" smtClean="0">
                <a:solidFill>
                  <a:schemeClr val="tx1"/>
                </a:solidFill>
              </a:rPr>
              <a:t>:</a:t>
            </a:r>
          </a:p>
          <a:p>
            <a:pPr marL="285750" indent="-285750">
              <a:buFont typeface="Arial" pitchFamily="34" charset="0"/>
              <a:buChar char="•"/>
            </a:pPr>
            <a:r>
              <a:rPr lang="en-US" dirty="0" smtClean="0">
                <a:solidFill>
                  <a:schemeClr val="tx1"/>
                </a:solidFill>
              </a:rPr>
              <a:t>Seismic waves indicate a rigid mantle - Not </a:t>
            </a:r>
            <a:r>
              <a:rPr lang="en-US" dirty="0">
                <a:solidFill>
                  <a:schemeClr val="tx1"/>
                </a:solidFill>
              </a:rPr>
              <a:t>enough </a:t>
            </a:r>
            <a:r>
              <a:rPr lang="en-US" dirty="0" smtClean="0">
                <a:solidFill>
                  <a:schemeClr val="tx1"/>
                </a:solidFill>
              </a:rPr>
              <a:t>energy</a:t>
            </a:r>
          </a:p>
          <a:p>
            <a:pPr marL="285750" indent="-285750">
              <a:buFont typeface="Arial" pitchFamily="34" charset="0"/>
              <a:buChar char="•"/>
            </a:pPr>
            <a:r>
              <a:rPr lang="en-US" dirty="0" smtClean="0">
                <a:solidFill>
                  <a:schemeClr val="tx1"/>
                </a:solidFill>
              </a:rPr>
              <a:t>How could ocean crust be soft enough for continental drift yet so hard it crushed the leading edge of continents?</a:t>
            </a:r>
          </a:p>
        </p:txBody>
      </p:sp>
      <p:sp>
        <p:nvSpPr>
          <p:cNvPr id="10" name="Down Arrow 9"/>
          <p:cNvSpPr/>
          <p:nvPr/>
        </p:nvSpPr>
        <p:spPr bwMode="auto">
          <a:xfrm rot="2846358">
            <a:off x="970989" y="2037789"/>
            <a:ext cx="381000" cy="533400"/>
          </a:xfrm>
          <a:prstGeom prst="down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3" name="Down Arrow 12"/>
          <p:cNvSpPr/>
          <p:nvPr/>
        </p:nvSpPr>
        <p:spPr bwMode="auto">
          <a:xfrm rot="18753642" flipH="1">
            <a:off x="1963590" y="2035204"/>
            <a:ext cx="381000" cy="533400"/>
          </a:xfrm>
          <a:prstGeom prst="down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4" name="Down Arrow 13"/>
          <p:cNvSpPr/>
          <p:nvPr/>
        </p:nvSpPr>
        <p:spPr bwMode="auto">
          <a:xfrm rot="13353642" flipH="1">
            <a:off x="1963590" y="2841596"/>
            <a:ext cx="381000" cy="533400"/>
          </a:xfrm>
          <a:prstGeom prst="down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5" name="Down Arrow 14"/>
          <p:cNvSpPr/>
          <p:nvPr/>
        </p:nvSpPr>
        <p:spPr bwMode="auto">
          <a:xfrm rot="7953642" flipH="1">
            <a:off x="972990" y="2837011"/>
            <a:ext cx="381000" cy="533400"/>
          </a:xfrm>
          <a:prstGeom prst="down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1" name="Down Arrow 10"/>
          <p:cNvSpPr/>
          <p:nvPr/>
        </p:nvSpPr>
        <p:spPr bwMode="auto">
          <a:xfrm rot="7187109" flipH="1">
            <a:off x="4381499" y="2187603"/>
            <a:ext cx="381000" cy="533400"/>
          </a:xfrm>
          <a:prstGeom prst="down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2" name="Down Arrow 11"/>
          <p:cNvSpPr/>
          <p:nvPr/>
        </p:nvSpPr>
        <p:spPr bwMode="auto">
          <a:xfrm rot="7349181" flipH="1">
            <a:off x="4706790" y="4473604"/>
            <a:ext cx="381000" cy="533400"/>
          </a:xfrm>
          <a:prstGeom prst="down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 name="Picture 9" descr="http://img.geocaching.com/cache/large/d08aa3a9-1137-421f-9aab-2eb4ddf15bbd.jpg"/>
          <p:cNvPicPr>
            <a:picLocks noChangeAspect="1" noChangeArrowheads="1"/>
          </p:cNvPicPr>
          <p:nvPr/>
        </p:nvPicPr>
        <p:blipFill>
          <a:blip r:embed="rId4" cstate="print"/>
          <a:srcRect/>
          <a:stretch>
            <a:fillRect/>
          </a:stretch>
        </p:blipFill>
        <p:spPr bwMode="auto">
          <a:xfrm>
            <a:off x="152400" y="149225"/>
            <a:ext cx="2209800" cy="25177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3362" name="Picture 2" descr="http://upload.wikimedia.org/wikipedia/commons/8/85/Leonardo_topographical_map.JPG"/>
          <p:cNvPicPr>
            <a:picLocks noChangeAspect="1" noChangeArrowheads="1"/>
          </p:cNvPicPr>
          <p:nvPr/>
        </p:nvPicPr>
        <p:blipFill>
          <a:blip r:embed="rId5" cstate="print"/>
          <a:srcRect/>
          <a:stretch>
            <a:fillRect/>
          </a:stretch>
        </p:blipFill>
        <p:spPr bwMode="auto">
          <a:xfrm>
            <a:off x="152400" y="2819400"/>
            <a:ext cx="3886200" cy="3886200"/>
          </a:xfrm>
          <a:prstGeom prst="rect">
            <a:avLst/>
          </a:prstGeom>
          <a:noFill/>
          <a:effectLst>
            <a:outerShdw blurRad="50800" dist="38100" dir="2700000" algn="tl" rotWithShape="0">
              <a:prstClr val="black">
                <a:alpha val="40000"/>
              </a:prstClr>
            </a:outerShdw>
          </a:effectLst>
        </p:spPr>
      </p:pic>
      <p:sp>
        <p:nvSpPr>
          <p:cNvPr id="15364" name="Rectangle 7"/>
          <p:cNvSpPr>
            <a:spLocks noChangeArrowheads="1"/>
          </p:cNvSpPr>
          <p:nvPr/>
        </p:nvSpPr>
        <p:spPr bwMode="auto">
          <a:xfrm>
            <a:off x="2590800" y="685800"/>
            <a:ext cx="1447800" cy="1570038"/>
          </a:xfrm>
          <a:prstGeom prst="rect">
            <a:avLst/>
          </a:prstGeom>
          <a:noFill/>
          <a:ln w="9525">
            <a:noFill/>
            <a:miter lim="800000"/>
            <a:headEnd/>
            <a:tailEnd/>
          </a:ln>
        </p:spPr>
        <p:txBody>
          <a:bodyPr>
            <a:spAutoFit/>
          </a:bodyPr>
          <a:lstStyle/>
          <a:p>
            <a:pPr algn="ctr"/>
            <a:r>
              <a:rPr lang="en-US" sz="2400">
                <a:solidFill>
                  <a:schemeClr val="tx1"/>
                </a:solidFill>
                <a:latin typeface="Baskerville Old Face" pitchFamily="18" charset="0"/>
              </a:rPr>
              <a:t>Leonardo </a:t>
            </a:r>
          </a:p>
          <a:p>
            <a:pPr algn="ctr"/>
            <a:r>
              <a:rPr lang="en-US" sz="2400">
                <a:solidFill>
                  <a:schemeClr val="tx1"/>
                </a:solidFill>
                <a:latin typeface="Baskerville Old Face" pitchFamily="18" charset="0"/>
              </a:rPr>
              <a:t>da Vinci </a:t>
            </a:r>
          </a:p>
          <a:p>
            <a:pPr algn="ctr"/>
            <a:r>
              <a:rPr lang="en-US" sz="2400">
                <a:solidFill>
                  <a:schemeClr val="tx1"/>
                </a:solidFill>
                <a:latin typeface="Baskerville Old Face" pitchFamily="18" charset="0"/>
              </a:rPr>
              <a:t>1452 – 1519</a:t>
            </a:r>
          </a:p>
        </p:txBody>
      </p:sp>
      <p:pic>
        <p:nvPicPr>
          <p:cNvPr id="143364" name="Picture 4" descr="http://static.guim.co.uk/sys-images/Guardian/Pix/pictures/2011/5/9/1304952160315/A-Rocky-Ravine-about-1480-007.jpg"/>
          <p:cNvPicPr>
            <a:picLocks noChangeAspect="1" noChangeArrowheads="1"/>
          </p:cNvPicPr>
          <p:nvPr/>
        </p:nvPicPr>
        <p:blipFill>
          <a:blip r:embed="rId6" cstate="print">
            <a:lum contrast="14000"/>
          </a:blip>
          <a:srcRect l="4356" t="3333" r="4483" b="3333"/>
          <a:stretch>
            <a:fillRect/>
          </a:stretch>
        </p:blipFill>
        <p:spPr bwMode="auto">
          <a:xfrm>
            <a:off x="4260850" y="190500"/>
            <a:ext cx="4730750" cy="65151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3" cstate="print"/>
          <a:srcRect/>
          <a:stretch>
            <a:fillRect/>
          </a:stretch>
        </p:blipFill>
        <p:spPr bwMode="auto">
          <a:xfrm>
            <a:off x="0" y="0"/>
            <a:ext cx="914772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www.paranormalpeopleonline.com/wp-content/uploads/2010/12/Scientific_method.jpg"/>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C00000"/>
          </a:solidFill>
        </p:spPr>
      </p:pic>
      <p:sp>
        <p:nvSpPr>
          <p:cNvPr id="4" name="Circular Arrow 3"/>
          <p:cNvSpPr/>
          <p:nvPr/>
        </p:nvSpPr>
        <p:spPr bwMode="auto">
          <a:xfrm rot="16200000">
            <a:off x="76201" y="3200400"/>
            <a:ext cx="3276600" cy="4038600"/>
          </a:xfrm>
          <a:prstGeom prst="circularArrow">
            <a:avLst>
              <a:gd name="adj1" fmla="val 7054"/>
              <a:gd name="adj2" fmla="val 2267404"/>
              <a:gd name="adj3" fmla="val 19445060"/>
              <a:gd name="adj4" fmla="val 10800000"/>
              <a:gd name="adj5" fmla="val 16166"/>
            </a:avLst>
          </a:prstGeom>
          <a:solidFill>
            <a:srgbClr val="FF0000"/>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0000"/>
              </a:solidFill>
              <a:effectLst/>
              <a:latin typeface="Arial" pitchFamily="34" charset="0"/>
            </a:endParaRPr>
          </a:p>
        </p:txBody>
      </p:sp>
      <p:sp>
        <p:nvSpPr>
          <p:cNvPr id="5" name="TextBox 4"/>
          <p:cNvSpPr txBox="1"/>
          <p:nvPr/>
        </p:nvSpPr>
        <p:spPr>
          <a:xfrm>
            <a:off x="152400" y="3198167"/>
            <a:ext cx="1828800" cy="461665"/>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rPr>
              <a:t>Wegener</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http://large.stanford.edu/courses/2007/ph210/pan2/images/f1big.gif"/>
          <p:cNvPicPr>
            <a:picLocks noChangeAspect="1" noChangeArrowheads="1"/>
          </p:cNvPicPr>
          <p:nvPr/>
        </p:nvPicPr>
        <p:blipFill>
          <a:blip r:embed="rId3" cstate="print"/>
          <a:srcRect/>
          <a:stretch>
            <a:fillRect/>
          </a:stretch>
        </p:blipFill>
        <p:spPr bwMode="auto">
          <a:xfrm>
            <a:off x="1466850" y="1924050"/>
            <a:ext cx="6210300" cy="3333750"/>
          </a:xfrm>
          <a:prstGeom prst="rect">
            <a:avLst/>
          </a:prstGeom>
          <a:noFill/>
        </p:spPr>
      </p:pic>
      <p:sp>
        <p:nvSpPr>
          <p:cNvPr id="3" name="TextBox 2"/>
          <p:cNvSpPr txBox="1"/>
          <p:nvPr/>
        </p:nvSpPr>
        <p:spPr>
          <a:xfrm>
            <a:off x="2209800" y="1312128"/>
            <a:ext cx="1828800" cy="830997"/>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rPr>
              <a:t>Pratt Isostasy</a:t>
            </a:r>
            <a:endParaRPr lang="en-US" sz="2400" dirty="0">
              <a:effectLst>
                <a:outerShdw blurRad="38100" dist="38100" dir="2700000" algn="tl">
                  <a:srgbClr val="000000">
                    <a:alpha val="43137"/>
                  </a:srgbClr>
                </a:outerShdw>
              </a:effectLst>
            </a:endParaRPr>
          </a:p>
        </p:txBody>
      </p:sp>
      <p:sp>
        <p:nvSpPr>
          <p:cNvPr id="4" name="TextBox 3"/>
          <p:cNvSpPr txBox="1"/>
          <p:nvPr/>
        </p:nvSpPr>
        <p:spPr>
          <a:xfrm>
            <a:off x="4876800" y="1304925"/>
            <a:ext cx="1828800" cy="830997"/>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rPr>
              <a:t>Airy Isostasy</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5" descr="15_07"/>
          <p:cNvPicPr>
            <a:picLocks noGrp="1" noChangeAspect="1" noChangeArrowheads="1"/>
          </p:cNvPicPr>
          <p:nvPr>
            <p:ph idx="1"/>
          </p:nvPr>
        </p:nvPicPr>
        <p:blipFill rotWithShape="1">
          <a:blip r:embed="rId3" cstate="print"/>
          <a:srcRect b="3908"/>
          <a:stretch/>
        </p:blipFill>
        <p:spPr bwMode="auto">
          <a:xfrm>
            <a:off x="1524000" y="572814"/>
            <a:ext cx="6051678" cy="6208986"/>
          </a:xfrm>
          <a:noFill/>
          <a:ln>
            <a:miter lim="800000"/>
            <a:headEnd/>
            <a:tailEnd/>
          </a:ln>
        </p:spPr>
      </p:pic>
      <p:sp>
        <p:nvSpPr>
          <p:cNvPr id="2" name="TextBox 1"/>
          <p:cNvSpPr txBox="1"/>
          <p:nvPr/>
        </p:nvSpPr>
        <p:spPr>
          <a:xfrm>
            <a:off x="0" y="76200"/>
            <a:ext cx="9144000" cy="461665"/>
          </a:xfrm>
          <a:prstGeom prst="rect">
            <a:avLst/>
          </a:prstGeom>
          <a:noFill/>
        </p:spPr>
        <p:txBody>
          <a:bodyPr wrap="square" rtlCol="0">
            <a:spAutoFit/>
          </a:bodyPr>
          <a:lstStyle/>
          <a:p>
            <a:pPr algn="ctr"/>
            <a:r>
              <a:rPr lang="en-US" sz="2400" dirty="0" smtClean="0"/>
              <a:t>UNDERMINED UNIFORMITARIANISM</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21506" name="Picture 4" descr="http://sites.google.com/site/oosterom6/Molgengraaff3-large.jpg"/>
          <p:cNvPicPr>
            <a:picLocks noChangeAspect="1" noChangeArrowheads="1"/>
          </p:cNvPicPr>
          <p:nvPr/>
        </p:nvPicPr>
        <p:blipFill>
          <a:blip r:embed="rId4" cstate="print"/>
          <a:srcRect/>
          <a:stretch>
            <a:fillRect/>
          </a:stretch>
        </p:blipFill>
        <p:spPr bwMode="auto">
          <a:xfrm>
            <a:off x="6934200" y="1447800"/>
            <a:ext cx="1676400" cy="227012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507" name="TextBox 6"/>
          <p:cNvSpPr txBox="1">
            <a:spLocks noChangeArrowheads="1"/>
          </p:cNvSpPr>
          <p:nvPr/>
        </p:nvSpPr>
        <p:spPr bwMode="auto">
          <a:xfrm>
            <a:off x="6400800" y="3733800"/>
            <a:ext cx="2743200" cy="584775"/>
          </a:xfrm>
          <a:prstGeom prst="rect">
            <a:avLst/>
          </a:prstGeom>
          <a:noFill/>
          <a:ln w="9525">
            <a:noFill/>
            <a:miter lim="800000"/>
            <a:headEnd/>
            <a:tailEnd/>
          </a:ln>
        </p:spPr>
        <p:txBody>
          <a:bodyPr wrap="square">
            <a:spAutoFit/>
          </a:bodyPr>
          <a:lstStyle/>
          <a:p>
            <a:pPr algn="ctr"/>
            <a:r>
              <a:rPr lang="en-US" dirty="0">
                <a:solidFill>
                  <a:schemeClr val="tx1"/>
                </a:solidFill>
              </a:rPr>
              <a:t>Alexander </a:t>
            </a:r>
            <a:r>
              <a:rPr lang="en-US" dirty="0" err="1" smtClean="0">
                <a:solidFill>
                  <a:schemeClr val="tx1"/>
                </a:solidFill>
              </a:rPr>
              <a:t>duToit</a:t>
            </a:r>
            <a:endParaRPr lang="en-US" dirty="0" smtClean="0">
              <a:solidFill>
                <a:schemeClr val="tx1"/>
              </a:solidFill>
            </a:endParaRPr>
          </a:p>
          <a:p>
            <a:pPr algn="ctr"/>
            <a:r>
              <a:rPr lang="en-US" dirty="0" smtClean="0">
                <a:solidFill>
                  <a:schemeClr val="tx1"/>
                </a:solidFill>
              </a:rPr>
              <a:t>S. African geologist</a:t>
            </a:r>
            <a:endParaRPr lang="en-US" dirty="0">
              <a:solidFill>
                <a:schemeClr val="tx1"/>
              </a:solidFill>
            </a:endParaRPr>
          </a:p>
        </p:txBody>
      </p:sp>
      <p:pic>
        <p:nvPicPr>
          <p:cNvPr id="21508" name="Picture 4" descr="http://webspace.webring.com/people/fg/gunnar_ries/tect2.jpg"/>
          <p:cNvPicPr>
            <a:picLocks noChangeAspect="1" noChangeArrowheads="1"/>
          </p:cNvPicPr>
          <p:nvPr/>
        </p:nvPicPr>
        <p:blipFill>
          <a:blip r:embed="rId5" cstate="print"/>
          <a:srcRect/>
          <a:stretch>
            <a:fillRect/>
          </a:stretch>
        </p:blipFill>
        <p:spPr bwMode="auto">
          <a:xfrm>
            <a:off x="457200" y="716756"/>
            <a:ext cx="5904621" cy="54244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Rectangle 4"/>
          <p:cNvSpPr/>
          <p:nvPr/>
        </p:nvSpPr>
        <p:spPr>
          <a:xfrm>
            <a:off x="6324600" y="4724400"/>
            <a:ext cx="2819400" cy="830997"/>
          </a:xfrm>
          <a:prstGeom prst="rect">
            <a:avLst/>
          </a:prstGeom>
        </p:spPr>
        <p:txBody>
          <a:bodyPr wrap="square">
            <a:spAutoFit/>
          </a:bodyPr>
          <a:lstStyle/>
          <a:p>
            <a:pPr algn="ctr"/>
            <a:r>
              <a:rPr lang="en-US" i="1" dirty="0" smtClean="0">
                <a:solidFill>
                  <a:schemeClr val="tx1"/>
                </a:solidFill>
              </a:rPr>
              <a:t>Geological Comparison of South America with South Africa</a:t>
            </a:r>
            <a:r>
              <a:rPr lang="en-US" dirty="0" smtClean="0">
                <a:solidFill>
                  <a:schemeClr val="tx1"/>
                </a:solidFill>
              </a:rPr>
              <a:t> (1927). </a:t>
            </a:r>
            <a:endParaRPr lang="en-US" dirty="0">
              <a:solidFill>
                <a:schemeClr val="tx1"/>
              </a:solidFill>
            </a:endParaRPr>
          </a:p>
        </p:txBody>
      </p:sp>
      <p:sp>
        <p:nvSpPr>
          <p:cNvPr id="6" name="Rectangle 5"/>
          <p:cNvSpPr/>
          <p:nvPr/>
        </p:nvSpPr>
        <p:spPr>
          <a:xfrm>
            <a:off x="457200" y="6172200"/>
            <a:ext cx="5867400" cy="338554"/>
          </a:xfrm>
          <a:prstGeom prst="rect">
            <a:avLst/>
          </a:prstGeom>
        </p:spPr>
        <p:txBody>
          <a:bodyPr wrap="square">
            <a:spAutoFit/>
          </a:bodyPr>
          <a:lstStyle/>
          <a:p>
            <a:pPr algn="ctr"/>
            <a:r>
              <a:rPr lang="en-US" dirty="0" smtClean="0">
                <a:solidFill>
                  <a:schemeClr val="tx1"/>
                </a:solidFill>
              </a:rPr>
              <a:t>From</a:t>
            </a:r>
            <a:r>
              <a:rPr lang="en-US" i="1" dirty="0" smtClean="0">
                <a:solidFill>
                  <a:schemeClr val="tx1"/>
                </a:solidFill>
              </a:rPr>
              <a:t> “Our Wandering Continents” </a:t>
            </a:r>
            <a:r>
              <a:rPr lang="en-US" dirty="0" smtClean="0">
                <a:solidFill>
                  <a:schemeClr val="tx1"/>
                </a:solidFill>
              </a:rPr>
              <a:t>(1937) </a:t>
            </a:r>
            <a:endParaRPr lang="en-US" dirty="0">
              <a:solidFill>
                <a:schemeClr val="tx1"/>
              </a:solidFill>
            </a:endParaRPr>
          </a:p>
        </p:txBody>
      </p:sp>
      <p:sp>
        <p:nvSpPr>
          <p:cNvPr id="7" name="Rectangle 6"/>
          <p:cNvSpPr/>
          <p:nvPr/>
        </p:nvSpPr>
        <p:spPr>
          <a:xfrm>
            <a:off x="1219200" y="4953000"/>
            <a:ext cx="1841338" cy="338554"/>
          </a:xfrm>
          <a:prstGeom prst="rect">
            <a:avLst/>
          </a:prstGeom>
        </p:spPr>
        <p:txBody>
          <a:bodyPr wrap="none">
            <a:spAutoFit/>
          </a:bodyPr>
          <a:lstStyle/>
          <a:p>
            <a:r>
              <a:rPr lang="en-US" dirty="0" smtClean="0">
                <a:effectLst>
                  <a:outerShdw blurRad="38100" dist="38100" dir="2700000" algn="tl">
                    <a:srgbClr val="000000">
                      <a:alpha val="43137"/>
                    </a:srgbClr>
                  </a:outerShdw>
                </a:effectLst>
              </a:rPr>
              <a:t>ROCK MATCHES</a:t>
            </a:r>
            <a:endParaRPr lang="en-US" dirty="0">
              <a:effectLst>
                <a:outerShdw blurRad="38100" dist="38100" dir="2700000" algn="tl">
                  <a:srgbClr val="000000">
                    <a:alpha val="43137"/>
                  </a:srgbClr>
                </a:outerShdw>
              </a:effectLst>
            </a:endParaRPr>
          </a:p>
        </p:txBody>
      </p:sp>
      <p:sp>
        <p:nvSpPr>
          <p:cNvPr id="8" name="Rectangle 7"/>
          <p:cNvSpPr/>
          <p:nvPr/>
        </p:nvSpPr>
        <p:spPr>
          <a:xfrm>
            <a:off x="2167303" y="76200"/>
            <a:ext cx="4809394" cy="523220"/>
          </a:xfrm>
          <a:prstGeom prst="rect">
            <a:avLst/>
          </a:prstGeom>
        </p:spPr>
        <p:txBody>
          <a:bodyPr wrap="none">
            <a:spAutoFit/>
          </a:bodyPr>
          <a:lstStyle/>
          <a:p>
            <a:r>
              <a:rPr lang="en-US" sz="2800" dirty="0" smtClean="0">
                <a:effectLst>
                  <a:outerShdw blurRad="38100" dist="38100" dir="2700000" algn="tl">
                    <a:srgbClr val="000000">
                      <a:alpha val="43137"/>
                    </a:srgbClr>
                  </a:outerShdw>
                </a:effectLst>
              </a:rPr>
              <a:t>A TESTABLE HYPOTHESIS</a:t>
            </a:r>
            <a:endParaRPr lang="en-US" sz="2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50532" name="Picture 4" descr="http://www.geology.ohio-state.edu/~vonfrese/gs100/lect25/xfig25_01.jpg"/>
          <p:cNvPicPr>
            <a:picLocks noChangeAspect="1" noChangeArrowheads="1"/>
          </p:cNvPicPr>
          <p:nvPr/>
        </p:nvPicPr>
        <p:blipFill>
          <a:blip r:embed="rId3" cstate="print"/>
          <a:srcRect/>
          <a:stretch>
            <a:fillRect/>
          </a:stretch>
        </p:blipFill>
        <p:spPr bwMode="auto">
          <a:xfrm>
            <a:off x="152400" y="1752600"/>
            <a:ext cx="4286250" cy="3810000"/>
          </a:xfrm>
          <a:prstGeom prst="rect">
            <a:avLst/>
          </a:prstGeom>
          <a:noFill/>
          <a:effectLst>
            <a:outerShdw blurRad="50800" dist="38100" dir="2700000" algn="tl" rotWithShape="0">
              <a:prstClr val="black">
                <a:alpha val="40000"/>
              </a:prstClr>
            </a:outerShdw>
          </a:effectLst>
        </p:spPr>
      </p:pic>
      <p:pic>
        <p:nvPicPr>
          <p:cNvPr id="150538" name="Picture 10" descr="The coastlines of South America and Africa fit together perfectly (figure 18 from Wegener's book &quot;The Origin of Continents and Oceans,&quot; 4th edition, 1929, in German)"/>
          <p:cNvPicPr>
            <a:picLocks noChangeAspect="1" noChangeArrowheads="1"/>
          </p:cNvPicPr>
          <p:nvPr/>
        </p:nvPicPr>
        <p:blipFill>
          <a:blip r:embed="rId4" cstate="print"/>
          <a:srcRect/>
          <a:stretch>
            <a:fillRect/>
          </a:stretch>
        </p:blipFill>
        <p:spPr bwMode="auto">
          <a:xfrm>
            <a:off x="4724400" y="623887"/>
            <a:ext cx="4267200" cy="5610225"/>
          </a:xfrm>
          <a:prstGeom prst="rect">
            <a:avLst/>
          </a:prstGeom>
          <a:noFill/>
          <a:effectLst>
            <a:outerShdw blurRad="50800" dist="38100" dir="2700000" algn="tl" rotWithShape="0">
              <a:prstClr val="black">
                <a:alpha val="40000"/>
              </a:prstClr>
            </a:outerShdw>
          </a:effectLst>
        </p:spPr>
      </p:pic>
      <p:sp>
        <p:nvSpPr>
          <p:cNvPr id="2" name="Rectangle 1"/>
          <p:cNvSpPr/>
          <p:nvPr/>
        </p:nvSpPr>
        <p:spPr>
          <a:xfrm>
            <a:off x="936693" y="1066800"/>
            <a:ext cx="2673361" cy="461665"/>
          </a:xfrm>
          <a:prstGeom prst="rect">
            <a:avLst/>
          </a:prstGeom>
        </p:spPr>
        <p:txBody>
          <a:bodyPr wrap="none">
            <a:spAutoFit/>
          </a:bodyPr>
          <a:lstStyle/>
          <a:p>
            <a:pPr algn="ctr"/>
            <a:r>
              <a:rPr lang="en-US" sz="2400" dirty="0" smtClean="0">
                <a:effectLst>
                  <a:outerShdw blurRad="38100" dist="38100" dir="2700000" algn="tl">
                    <a:srgbClr val="000000">
                      <a:alpha val="43137"/>
                    </a:srgbClr>
                  </a:outerShdw>
                </a:effectLst>
              </a:rPr>
              <a:t>DU TOIT’S MAPS</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ww.sciencebuzz.org/sites/default/files/images/alfred_wegener.jpg"/>
          <p:cNvPicPr>
            <a:picLocks noChangeAspect="1" noChangeArrowheads="1"/>
          </p:cNvPicPr>
          <p:nvPr/>
        </p:nvPicPr>
        <p:blipFill>
          <a:blip r:embed="rId2" cstate="print"/>
          <a:srcRect/>
          <a:stretch>
            <a:fillRect/>
          </a:stretch>
        </p:blipFill>
        <p:spPr bwMode="auto">
          <a:xfrm>
            <a:off x="114300" y="176212"/>
            <a:ext cx="8915400" cy="650557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2" name="Picture 6" descr="http://file1.npage.de/003625/48/bilder/alfred_wegener_mit_schlitten.jpg">
            <a:hlinkClick r:id="" tooltip="Klicken, um Foto zu schliessen"/>
          </p:cNvPr>
          <p:cNvPicPr>
            <a:picLocks noChangeAspect="1" noChangeArrowheads="1"/>
          </p:cNvPicPr>
          <p:nvPr/>
        </p:nvPicPr>
        <p:blipFill>
          <a:blip r:embed="rId3" cstate="print"/>
          <a:srcRect/>
          <a:stretch>
            <a:fillRect/>
          </a:stretch>
        </p:blipFill>
        <p:spPr bwMode="auto">
          <a:xfrm>
            <a:off x="5334000" y="0"/>
            <a:ext cx="3810000" cy="2857500"/>
          </a:xfrm>
          <a:prstGeom prst="rect">
            <a:avLst/>
          </a:prstGeom>
          <a:noFill/>
        </p:spPr>
      </p:pic>
      <p:pic>
        <p:nvPicPr>
          <p:cNvPr id="4" name="Picture 4" descr="http://earthobservatory.nasa.gov/Features/Wegener/Images/wegener_greenland.jpg"/>
          <p:cNvPicPr>
            <a:picLocks noChangeAspect="1" noChangeArrowheads="1"/>
          </p:cNvPicPr>
          <p:nvPr/>
        </p:nvPicPr>
        <p:blipFill>
          <a:blip r:embed="rId4" cstate="print"/>
          <a:srcRect/>
          <a:stretch>
            <a:fillRect/>
          </a:stretch>
        </p:blipFill>
        <p:spPr bwMode="auto">
          <a:xfrm>
            <a:off x="0" y="0"/>
            <a:ext cx="5334000" cy="6858000"/>
          </a:xfrm>
          <a:prstGeom prst="rect">
            <a:avLst/>
          </a:prstGeom>
          <a:noFill/>
          <a:ln w="9525">
            <a:noFill/>
            <a:miter lim="800000"/>
            <a:headEnd/>
            <a:tailEnd/>
          </a:ln>
        </p:spPr>
      </p:pic>
      <p:pic>
        <p:nvPicPr>
          <p:cNvPr id="191490" name="Picture 2" descr="http://www.awi.de/fileadmin/user_upload/News/Press_Releases/2005/1._Quarter/eismitte_w.jpg"/>
          <p:cNvPicPr>
            <a:picLocks noChangeAspect="1" noChangeArrowheads="1"/>
          </p:cNvPicPr>
          <p:nvPr/>
        </p:nvPicPr>
        <p:blipFill>
          <a:blip r:embed="rId5" cstate="print"/>
          <a:srcRect/>
          <a:stretch>
            <a:fillRect/>
          </a:stretch>
        </p:blipFill>
        <p:spPr bwMode="auto">
          <a:xfrm>
            <a:off x="5334000" y="4114800"/>
            <a:ext cx="3810000" cy="2743200"/>
          </a:xfrm>
          <a:prstGeom prst="rect">
            <a:avLst/>
          </a:prstGeom>
          <a:noFill/>
        </p:spPr>
      </p:pic>
      <p:sp>
        <p:nvSpPr>
          <p:cNvPr id="7" name="TextBox 6"/>
          <p:cNvSpPr txBox="1"/>
          <p:nvPr/>
        </p:nvSpPr>
        <p:spPr>
          <a:xfrm>
            <a:off x="5334000" y="3124200"/>
            <a:ext cx="3810000" cy="707886"/>
          </a:xfrm>
          <a:prstGeom prst="rect">
            <a:avLst/>
          </a:prstGeom>
          <a:noFill/>
        </p:spPr>
        <p:txBody>
          <a:bodyPr wrap="square" rtlCol="0">
            <a:spAutoFit/>
          </a:bodyPr>
          <a:lstStyle/>
          <a:p>
            <a:pPr algn="ctr"/>
            <a:r>
              <a:rPr lang="en-US" sz="2000" dirty="0" smtClean="0">
                <a:solidFill>
                  <a:schemeClr val="tx1"/>
                </a:solidFill>
              </a:rPr>
              <a:t>Wegener and Villumsen 1930  “</a:t>
            </a:r>
            <a:r>
              <a:rPr lang="en-US" sz="2000" dirty="0" err="1" smtClean="0">
                <a:solidFill>
                  <a:schemeClr val="tx1"/>
                </a:solidFill>
              </a:rPr>
              <a:t>Eismitte</a:t>
            </a:r>
            <a:r>
              <a:rPr lang="en-US" sz="2000" dirty="0" smtClean="0">
                <a:solidFill>
                  <a:schemeClr val="tx1"/>
                </a:solidFill>
              </a:rPr>
              <a:t>”</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3.bp.blogspot.com/-T4oUeeD136o/TcwXMXIrVhI/AAAAAAAAC2w/9nTbVR-XTmI/s1600/Alfred_Wegener_Archive_Wegener_grave.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533400" y="762000"/>
            <a:ext cx="8153400" cy="5170646"/>
          </a:xfrm>
          <a:prstGeom prst="rect">
            <a:avLst/>
          </a:prstGeom>
          <a:noFill/>
        </p:spPr>
        <p:txBody>
          <a:bodyPr wrap="square" rtlCol="0">
            <a:spAutoFit/>
          </a:bodyPr>
          <a:lstStyle/>
          <a:p>
            <a:pPr algn="ctr"/>
            <a:r>
              <a:rPr lang="en-US" sz="2400" u="sng" dirty="0" smtClean="0">
                <a:solidFill>
                  <a:schemeClr val="tx1"/>
                </a:solidFill>
              </a:rPr>
              <a:t>What did we learn?</a:t>
            </a:r>
          </a:p>
          <a:p>
            <a:pPr algn="ctr"/>
            <a:endParaRPr lang="en-US" sz="1800" u="sng" dirty="0" smtClean="0">
              <a:solidFill>
                <a:schemeClr val="tx1"/>
              </a:solidFill>
            </a:endParaRPr>
          </a:p>
          <a:p>
            <a:pPr marL="342900" indent="-342900">
              <a:buFont typeface="+mj-lt"/>
              <a:buAutoNum type="arabicPeriod"/>
            </a:pPr>
            <a:r>
              <a:rPr lang="en-US" sz="1800" dirty="0" smtClean="0">
                <a:solidFill>
                  <a:schemeClr val="tx1"/>
                </a:solidFill>
              </a:rPr>
              <a:t>Science progresses from </a:t>
            </a:r>
            <a:r>
              <a:rPr lang="en-US" sz="1800" u="sng" dirty="0" smtClean="0">
                <a:solidFill>
                  <a:schemeClr val="tx1"/>
                </a:solidFill>
              </a:rPr>
              <a:t>observations to explanations</a:t>
            </a:r>
            <a:r>
              <a:rPr lang="en-US" sz="1800" dirty="0" smtClean="0">
                <a:solidFill>
                  <a:schemeClr val="tx1"/>
                </a:solidFill>
              </a:rPr>
              <a:t> - not vice versa. Using science to verify </a:t>
            </a:r>
            <a:r>
              <a:rPr lang="en-US" sz="1800" i="1" dirty="0" smtClean="0">
                <a:solidFill>
                  <a:schemeClr val="tx1"/>
                </a:solidFill>
              </a:rPr>
              <a:t>belief</a:t>
            </a:r>
            <a:r>
              <a:rPr lang="en-US" sz="1800" dirty="0" smtClean="0">
                <a:solidFill>
                  <a:schemeClr val="tx1"/>
                </a:solidFill>
              </a:rPr>
              <a:t> introduces personal bias that can ignore observations contrary to one’s beliefs and slow the development of valid theories. </a:t>
            </a:r>
            <a:br>
              <a:rPr lang="en-US" sz="1800" dirty="0" smtClean="0">
                <a:solidFill>
                  <a:schemeClr val="tx1"/>
                </a:solidFill>
              </a:rPr>
            </a:br>
            <a:endParaRPr lang="en-US" sz="1800" dirty="0" smtClean="0">
              <a:solidFill>
                <a:schemeClr val="tx1"/>
              </a:solidFill>
            </a:endParaRPr>
          </a:p>
          <a:p>
            <a:pPr marL="342900" indent="-342900">
              <a:buFont typeface="+mj-lt"/>
              <a:buAutoNum type="arabicPeriod"/>
            </a:pPr>
            <a:r>
              <a:rPr lang="en-US" sz="1800" dirty="0" smtClean="0">
                <a:solidFill>
                  <a:schemeClr val="tx1"/>
                </a:solidFill>
              </a:rPr>
              <a:t>The best ideas are not necessarily the most accepted. Social considerations (reputation, influence, peer support, prejudice to specific ways of knowing and methodological standards etc.) can slow the development of good ideas. The problem with continental drift was a </a:t>
            </a:r>
            <a:r>
              <a:rPr lang="en-US" sz="1800" u="sng" dirty="0" smtClean="0">
                <a:solidFill>
                  <a:schemeClr val="tx1"/>
                </a:solidFill>
              </a:rPr>
              <a:t>conflict with prior intellectual commitments</a:t>
            </a:r>
            <a:r>
              <a:rPr lang="en-US" sz="1800" dirty="0" smtClean="0">
                <a:solidFill>
                  <a:schemeClr val="tx1"/>
                </a:solidFill>
              </a:rPr>
              <a:t>.</a:t>
            </a:r>
            <a:br>
              <a:rPr lang="en-US" sz="1800" dirty="0" smtClean="0">
                <a:solidFill>
                  <a:schemeClr val="tx1"/>
                </a:solidFill>
              </a:rPr>
            </a:br>
            <a:endParaRPr lang="en-US" sz="1800" dirty="0" smtClean="0">
              <a:solidFill>
                <a:schemeClr val="tx1"/>
              </a:solidFill>
            </a:endParaRPr>
          </a:p>
          <a:p>
            <a:pPr marL="342900" indent="-342900">
              <a:buFont typeface="+mj-lt"/>
              <a:buAutoNum type="arabicPeriod"/>
            </a:pPr>
            <a:r>
              <a:rPr lang="en-US" sz="1800" dirty="0" smtClean="0">
                <a:solidFill>
                  <a:schemeClr val="tx1"/>
                </a:solidFill>
              </a:rPr>
              <a:t>Theories </a:t>
            </a:r>
            <a:r>
              <a:rPr lang="en-US" sz="1800" u="sng" dirty="0" smtClean="0">
                <a:solidFill>
                  <a:schemeClr val="tx1"/>
                </a:solidFill>
              </a:rPr>
              <a:t>relate multiple phenomenon </a:t>
            </a:r>
            <a:r>
              <a:rPr lang="en-US" sz="1800" dirty="0" smtClean="0">
                <a:solidFill>
                  <a:schemeClr val="tx1"/>
                </a:solidFill>
              </a:rPr>
              <a:t>and thus are the product of numerous scientists. They can therefore have value even if they are not entirely correct.</a:t>
            </a:r>
            <a:br>
              <a:rPr lang="en-US" sz="1800" dirty="0" smtClean="0">
                <a:solidFill>
                  <a:schemeClr val="tx1"/>
                </a:solidFill>
              </a:rPr>
            </a:br>
            <a:endParaRPr lang="en-US" sz="1800" dirty="0" smtClean="0">
              <a:solidFill>
                <a:schemeClr val="tx1"/>
              </a:solidFill>
            </a:endParaRPr>
          </a:p>
          <a:p>
            <a:pPr marL="342900" indent="-342900">
              <a:buFont typeface="+mj-lt"/>
              <a:buAutoNum type="arabicPeriod"/>
            </a:pPr>
            <a:r>
              <a:rPr lang="en-US" sz="1800" dirty="0" smtClean="0">
                <a:solidFill>
                  <a:schemeClr val="tx1"/>
                </a:solidFill>
              </a:rPr>
              <a:t>Truth ultimately prevails.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16386" name="Picture 7" descr="http://blog.encyclopediavirginia.org/files/2012/03/Waldeseemuller.jpg"/>
          <p:cNvPicPr>
            <a:picLocks noChangeAspect="1" noChangeArrowheads="1"/>
          </p:cNvPicPr>
          <p:nvPr/>
        </p:nvPicPr>
        <p:blipFill>
          <a:blip r:embed="rId4" cstate="print"/>
          <a:srcRect/>
          <a:stretch>
            <a:fillRect/>
          </a:stretch>
        </p:blipFill>
        <p:spPr bwMode="auto">
          <a:xfrm>
            <a:off x="-6350" y="1066800"/>
            <a:ext cx="9150350" cy="5105400"/>
          </a:xfrm>
          <a:prstGeom prst="rect">
            <a:avLst/>
          </a:prstGeom>
          <a:noFill/>
          <a:ln w="9525">
            <a:noFill/>
            <a:miter lim="800000"/>
            <a:headEnd/>
            <a:tailEnd/>
          </a:ln>
        </p:spPr>
      </p:pic>
      <p:sp>
        <p:nvSpPr>
          <p:cNvPr id="16387" name="TextBox 6"/>
          <p:cNvSpPr txBox="1">
            <a:spLocks noChangeArrowheads="1"/>
          </p:cNvSpPr>
          <p:nvPr/>
        </p:nvSpPr>
        <p:spPr bwMode="auto">
          <a:xfrm>
            <a:off x="0" y="457200"/>
            <a:ext cx="9144000" cy="584200"/>
          </a:xfrm>
          <a:prstGeom prst="rect">
            <a:avLst/>
          </a:prstGeom>
          <a:noFill/>
          <a:ln w="9525">
            <a:noFill/>
            <a:miter lim="800000"/>
            <a:headEnd/>
            <a:tailEnd/>
          </a:ln>
        </p:spPr>
        <p:txBody>
          <a:bodyPr>
            <a:spAutoFit/>
          </a:bodyPr>
          <a:lstStyle/>
          <a:p>
            <a:pPr algn="ctr"/>
            <a:r>
              <a:rPr lang="en-US">
                <a:solidFill>
                  <a:schemeClr val="tx1"/>
                </a:solidFill>
              </a:rPr>
              <a:t>1507 ‘</a:t>
            </a:r>
            <a:r>
              <a:rPr lang="en-GB">
                <a:solidFill>
                  <a:schemeClr val="tx1"/>
                </a:solidFill>
              </a:rPr>
              <a:t>Waldseemuller Map”</a:t>
            </a:r>
            <a:endParaRPr lang="en-US">
              <a:solidFill>
                <a:schemeClr val="tx1"/>
              </a:solidFill>
            </a:endParaRPr>
          </a:p>
          <a:p>
            <a:pPr algn="ctr"/>
            <a:r>
              <a:rPr lang="en-US">
                <a:solidFill>
                  <a:schemeClr val="tx1"/>
                </a:solidFill>
              </a:rPr>
              <a:t>First map of the entire earth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CA" dirty="0" smtClean="0"/>
              <a:t>Figure 15.20</a:t>
            </a:r>
            <a:endParaRPr lang="en-US" dirty="0" smtClean="0"/>
          </a:p>
        </p:txBody>
      </p:sp>
      <p:pic>
        <p:nvPicPr>
          <p:cNvPr id="29699" name="Picture 5" descr="15_19"/>
          <p:cNvPicPr>
            <a:picLocks noGrp="1" noChangeAspect="1" noChangeArrowheads="1"/>
          </p:cNvPicPr>
          <p:nvPr>
            <p:ph idx="1"/>
          </p:nvPr>
        </p:nvPicPr>
        <p:blipFill>
          <a:blip r:embed="rId2" cstate="print"/>
          <a:srcRect/>
          <a:stretch>
            <a:fillRect/>
          </a:stretch>
        </p:blipFill>
        <p:spPr bwMode="auto">
          <a:xfrm>
            <a:off x="838200" y="207963"/>
            <a:ext cx="7543800" cy="6650037"/>
          </a:xfrm>
          <a:noFill/>
          <a:ln>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22" name="Group 2"/>
          <p:cNvGrpSpPr>
            <a:grpSpLocks/>
          </p:cNvGrpSpPr>
          <p:nvPr/>
        </p:nvGrpSpPr>
        <p:grpSpPr bwMode="auto">
          <a:xfrm rot="-2398857">
            <a:off x="1219200" y="0"/>
            <a:ext cx="3255963" cy="3898900"/>
            <a:chOff x="1590" y="403"/>
            <a:chExt cx="2051" cy="2456"/>
          </a:xfrm>
        </p:grpSpPr>
        <p:sp>
          <p:nvSpPr>
            <p:cNvPr id="30724" name="Freeform 3"/>
            <p:cNvSpPr>
              <a:spLocks/>
            </p:cNvSpPr>
            <p:nvPr/>
          </p:nvSpPr>
          <p:spPr bwMode="auto">
            <a:xfrm rot="2209610">
              <a:off x="1924" y="958"/>
              <a:ext cx="1717" cy="1901"/>
            </a:xfrm>
            <a:custGeom>
              <a:avLst/>
              <a:gdLst>
                <a:gd name="T0" fmla="*/ 1717 w 1717"/>
                <a:gd name="T1" fmla="*/ 797 h 1901"/>
                <a:gd name="T2" fmla="*/ 1560 w 1717"/>
                <a:gd name="T3" fmla="*/ 912 h 1901"/>
                <a:gd name="T4" fmla="*/ 1438 w 1717"/>
                <a:gd name="T5" fmla="*/ 957 h 1901"/>
                <a:gd name="T6" fmla="*/ 1328 w 1717"/>
                <a:gd name="T7" fmla="*/ 1080 h 1901"/>
                <a:gd name="T8" fmla="*/ 1288 w 1717"/>
                <a:gd name="T9" fmla="*/ 1264 h 1901"/>
                <a:gd name="T10" fmla="*/ 1234 w 1717"/>
                <a:gd name="T11" fmla="*/ 1402 h 1901"/>
                <a:gd name="T12" fmla="*/ 1224 w 1717"/>
                <a:gd name="T13" fmla="*/ 1552 h 1901"/>
                <a:gd name="T14" fmla="*/ 1152 w 1717"/>
                <a:gd name="T15" fmla="*/ 1560 h 1901"/>
                <a:gd name="T16" fmla="*/ 1096 w 1717"/>
                <a:gd name="T17" fmla="*/ 1352 h 1901"/>
                <a:gd name="T18" fmla="*/ 832 w 1717"/>
                <a:gd name="T19" fmla="*/ 1312 h 1901"/>
                <a:gd name="T20" fmla="*/ 704 w 1717"/>
                <a:gd name="T21" fmla="*/ 1408 h 1901"/>
                <a:gd name="T22" fmla="*/ 736 w 1717"/>
                <a:gd name="T23" fmla="*/ 1608 h 1901"/>
                <a:gd name="T24" fmla="*/ 832 w 1717"/>
                <a:gd name="T25" fmla="*/ 1608 h 1901"/>
                <a:gd name="T26" fmla="*/ 840 w 1717"/>
                <a:gd name="T27" fmla="*/ 1864 h 1901"/>
                <a:gd name="T28" fmla="*/ 567 w 1717"/>
                <a:gd name="T29" fmla="*/ 1828 h 1901"/>
                <a:gd name="T30" fmla="*/ 390 w 1717"/>
                <a:gd name="T31" fmla="*/ 1520 h 1901"/>
                <a:gd name="T32" fmla="*/ 293 w 1717"/>
                <a:gd name="T33" fmla="*/ 1217 h 1901"/>
                <a:gd name="T34" fmla="*/ 258 w 1717"/>
                <a:gd name="T35" fmla="*/ 1490 h 1901"/>
                <a:gd name="T36" fmla="*/ 217 w 1717"/>
                <a:gd name="T37" fmla="*/ 1180 h 1901"/>
                <a:gd name="T38" fmla="*/ 241 w 1717"/>
                <a:gd name="T39" fmla="*/ 945 h 1901"/>
                <a:gd name="T40" fmla="*/ 355 w 1717"/>
                <a:gd name="T41" fmla="*/ 684 h 1901"/>
                <a:gd name="T42" fmla="*/ 318 w 1717"/>
                <a:gd name="T43" fmla="*/ 437 h 1901"/>
                <a:gd name="T44" fmla="*/ 13 w 1717"/>
                <a:gd name="T45" fmla="*/ 317 h 1901"/>
                <a:gd name="T46" fmla="*/ 237 w 1717"/>
                <a:gd name="T47" fmla="*/ 5 h 1901"/>
                <a:gd name="T48" fmla="*/ 522 w 1717"/>
                <a:gd name="T49" fmla="*/ 289 h 1901"/>
                <a:gd name="T50" fmla="*/ 726 w 1717"/>
                <a:gd name="T51" fmla="*/ 289 h 1901"/>
                <a:gd name="T52" fmla="*/ 827 w 1717"/>
                <a:gd name="T53" fmla="*/ 363 h 1901"/>
                <a:gd name="T54" fmla="*/ 827 w 1717"/>
                <a:gd name="T55" fmla="*/ 140 h 1901"/>
                <a:gd name="T56" fmla="*/ 929 w 1717"/>
                <a:gd name="T57" fmla="*/ 214 h 1901"/>
                <a:gd name="T58" fmla="*/ 1133 w 1717"/>
                <a:gd name="T59" fmla="*/ 363 h 1901"/>
                <a:gd name="T60" fmla="*/ 1133 w 1717"/>
                <a:gd name="T61" fmla="*/ 214 h 1901"/>
                <a:gd name="T62" fmla="*/ 1362 w 1717"/>
                <a:gd name="T63" fmla="*/ 287 h 1901"/>
                <a:gd name="T64" fmla="*/ 1234 w 1717"/>
                <a:gd name="T65" fmla="*/ 437 h 1901"/>
                <a:gd name="T66" fmla="*/ 1093 w 1717"/>
                <a:gd name="T67" fmla="*/ 489 h 1901"/>
                <a:gd name="T68" fmla="*/ 933 w 1717"/>
                <a:gd name="T69" fmla="*/ 625 h 1901"/>
                <a:gd name="T70" fmla="*/ 1036 w 1717"/>
                <a:gd name="T71" fmla="*/ 785 h 1901"/>
                <a:gd name="T72" fmla="*/ 1234 w 1717"/>
                <a:gd name="T73" fmla="*/ 734 h 1901"/>
                <a:gd name="T74" fmla="*/ 1234 w 1717"/>
                <a:gd name="T75" fmla="*/ 586 h 1901"/>
                <a:gd name="T76" fmla="*/ 1337 w 1717"/>
                <a:gd name="T77" fmla="*/ 511 h 1901"/>
                <a:gd name="T78" fmla="*/ 1482 w 1717"/>
                <a:gd name="T79" fmla="*/ 471 h 1901"/>
                <a:gd name="T80" fmla="*/ 1642 w 1717"/>
                <a:gd name="T81" fmla="*/ 660 h 1901"/>
                <a:gd name="T82" fmla="*/ 1580 w 1717"/>
                <a:gd name="T83" fmla="*/ 726 h 1901"/>
                <a:gd name="T84" fmla="*/ 1717 w 1717"/>
                <a:gd name="T85" fmla="*/ 797 h 1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17"/>
                <a:gd name="T130" fmla="*/ 0 h 1901"/>
                <a:gd name="T131" fmla="*/ 1717 w 1717"/>
                <a:gd name="T132" fmla="*/ 1901 h 1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17" h="1901">
                  <a:moveTo>
                    <a:pt x="1717" y="797"/>
                  </a:moveTo>
                  <a:cubicBezTo>
                    <a:pt x="1714" y="828"/>
                    <a:pt x="1606" y="885"/>
                    <a:pt x="1560" y="912"/>
                  </a:cubicBezTo>
                  <a:cubicBezTo>
                    <a:pt x="1514" y="939"/>
                    <a:pt x="1477" y="929"/>
                    <a:pt x="1438" y="957"/>
                  </a:cubicBezTo>
                  <a:cubicBezTo>
                    <a:pt x="1399" y="985"/>
                    <a:pt x="1353" y="1029"/>
                    <a:pt x="1328" y="1080"/>
                  </a:cubicBezTo>
                  <a:cubicBezTo>
                    <a:pt x="1303" y="1131"/>
                    <a:pt x="1304" y="1210"/>
                    <a:pt x="1288" y="1264"/>
                  </a:cubicBezTo>
                  <a:cubicBezTo>
                    <a:pt x="1272" y="1318"/>
                    <a:pt x="1245" y="1354"/>
                    <a:pt x="1234" y="1402"/>
                  </a:cubicBezTo>
                  <a:cubicBezTo>
                    <a:pt x="1223" y="1450"/>
                    <a:pt x="1238" y="1526"/>
                    <a:pt x="1224" y="1552"/>
                  </a:cubicBezTo>
                  <a:cubicBezTo>
                    <a:pt x="1210" y="1578"/>
                    <a:pt x="1173" y="1593"/>
                    <a:pt x="1152" y="1560"/>
                  </a:cubicBezTo>
                  <a:cubicBezTo>
                    <a:pt x="1131" y="1527"/>
                    <a:pt x="1149" y="1393"/>
                    <a:pt x="1096" y="1352"/>
                  </a:cubicBezTo>
                  <a:cubicBezTo>
                    <a:pt x="1043" y="1311"/>
                    <a:pt x="897" y="1303"/>
                    <a:pt x="832" y="1312"/>
                  </a:cubicBezTo>
                  <a:cubicBezTo>
                    <a:pt x="767" y="1321"/>
                    <a:pt x="720" y="1359"/>
                    <a:pt x="704" y="1408"/>
                  </a:cubicBezTo>
                  <a:cubicBezTo>
                    <a:pt x="688" y="1457"/>
                    <a:pt x="715" y="1575"/>
                    <a:pt x="736" y="1608"/>
                  </a:cubicBezTo>
                  <a:cubicBezTo>
                    <a:pt x="757" y="1641"/>
                    <a:pt x="815" y="1565"/>
                    <a:pt x="832" y="1608"/>
                  </a:cubicBezTo>
                  <a:cubicBezTo>
                    <a:pt x="849" y="1651"/>
                    <a:pt x="884" y="1827"/>
                    <a:pt x="840" y="1864"/>
                  </a:cubicBezTo>
                  <a:cubicBezTo>
                    <a:pt x="796" y="1901"/>
                    <a:pt x="642" y="1885"/>
                    <a:pt x="567" y="1828"/>
                  </a:cubicBezTo>
                  <a:cubicBezTo>
                    <a:pt x="492" y="1771"/>
                    <a:pt x="436" y="1621"/>
                    <a:pt x="390" y="1520"/>
                  </a:cubicBezTo>
                  <a:cubicBezTo>
                    <a:pt x="344" y="1418"/>
                    <a:pt x="315" y="1223"/>
                    <a:pt x="293" y="1217"/>
                  </a:cubicBezTo>
                  <a:cubicBezTo>
                    <a:pt x="270" y="1212"/>
                    <a:pt x="271" y="1496"/>
                    <a:pt x="258" y="1490"/>
                  </a:cubicBezTo>
                  <a:cubicBezTo>
                    <a:pt x="245" y="1484"/>
                    <a:pt x="220" y="1271"/>
                    <a:pt x="217" y="1180"/>
                  </a:cubicBezTo>
                  <a:cubicBezTo>
                    <a:pt x="214" y="1089"/>
                    <a:pt x="218" y="1028"/>
                    <a:pt x="241" y="945"/>
                  </a:cubicBezTo>
                  <a:cubicBezTo>
                    <a:pt x="264" y="862"/>
                    <a:pt x="343" y="768"/>
                    <a:pt x="355" y="684"/>
                  </a:cubicBezTo>
                  <a:cubicBezTo>
                    <a:pt x="368" y="600"/>
                    <a:pt x="375" y="498"/>
                    <a:pt x="318" y="437"/>
                  </a:cubicBezTo>
                  <a:cubicBezTo>
                    <a:pt x="261" y="376"/>
                    <a:pt x="26" y="389"/>
                    <a:pt x="13" y="317"/>
                  </a:cubicBezTo>
                  <a:cubicBezTo>
                    <a:pt x="0" y="245"/>
                    <a:pt x="152" y="10"/>
                    <a:pt x="237" y="5"/>
                  </a:cubicBezTo>
                  <a:cubicBezTo>
                    <a:pt x="322" y="0"/>
                    <a:pt x="440" y="242"/>
                    <a:pt x="522" y="289"/>
                  </a:cubicBezTo>
                  <a:cubicBezTo>
                    <a:pt x="604" y="336"/>
                    <a:pt x="674" y="276"/>
                    <a:pt x="726" y="289"/>
                  </a:cubicBezTo>
                  <a:cubicBezTo>
                    <a:pt x="777" y="301"/>
                    <a:pt x="810" y="388"/>
                    <a:pt x="827" y="363"/>
                  </a:cubicBezTo>
                  <a:cubicBezTo>
                    <a:pt x="845" y="338"/>
                    <a:pt x="810" y="165"/>
                    <a:pt x="827" y="140"/>
                  </a:cubicBezTo>
                  <a:cubicBezTo>
                    <a:pt x="845" y="115"/>
                    <a:pt x="878" y="177"/>
                    <a:pt x="929" y="214"/>
                  </a:cubicBezTo>
                  <a:cubicBezTo>
                    <a:pt x="980" y="252"/>
                    <a:pt x="1098" y="363"/>
                    <a:pt x="1133" y="363"/>
                  </a:cubicBezTo>
                  <a:cubicBezTo>
                    <a:pt x="1166" y="363"/>
                    <a:pt x="1095" y="227"/>
                    <a:pt x="1133" y="214"/>
                  </a:cubicBezTo>
                  <a:cubicBezTo>
                    <a:pt x="1171" y="202"/>
                    <a:pt x="1345" y="250"/>
                    <a:pt x="1362" y="287"/>
                  </a:cubicBezTo>
                  <a:cubicBezTo>
                    <a:pt x="1379" y="324"/>
                    <a:pt x="1279" y="404"/>
                    <a:pt x="1234" y="437"/>
                  </a:cubicBezTo>
                  <a:cubicBezTo>
                    <a:pt x="1189" y="471"/>
                    <a:pt x="1143" y="457"/>
                    <a:pt x="1093" y="489"/>
                  </a:cubicBezTo>
                  <a:cubicBezTo>
                    <a:pt x="1043" y="520"/>
                    <a:pt x="943" y="575"/>
                    <a:pt x="933" y="625"/>
                  </a:cubicBezTo>
                  <a:cubicBezTo>
                    <a:pt x="924" y="674"/>
                    <a:pt x="986" y="766"/>
                    <a:pt x="1036" y="785"/>
                  </a:cubicBezTo>
                  <a:cubicBezTo>
                    <a:pt x="1086" y="803"/>
                    <a:pt x="1201" y="768"/>
                    <a:pt x="1234" y="734"/>
                  </a:cubicBezTo>
                  <a:cubicBezTo>
                    <a:pt x="1267" y="701"/>
                    <a:pt x="1218" y="623"/>
                    <a:pt x="1234" y="586"/>
                  </a:cubicBezTo>
                  <a:cubicBezTo>
                    <a:pt x="1251" y="549"/>
                    <a:pt x="1295" y="531"/>
                    <a:pt x="1337" y="511"/>
                  </a:cubicBezTo>
                  <a:cubicBezTo>
                    <a:pt x="1378" y="492"/>
                    <a:pt x="1432" y="446"/>
                    <a:pt x="1482" y="471"/>
                  </a:cubicBezTo>
                  <a:cubicBezTo>
                    <a:pt x="1533" y="495"/>
                    <a:pt x="1625" y="617"/>
                    <a:pt x="1642" y="660"/>
                  </a:cubicBezTo>
                  <a:cubicBezTo>
                    <a:pt x="1658" y="702"/>
                    <a:pt x="1567" y="703"/>
                    <a:pt x="1580" y="726"/>
                  </a:cubicBezTo>
                  <a:cubicBezTo>
                    <a:pt x="1593" y="748"/>
                    <a:pt x="1688" y="782"/>
                    <a:pt x="1717" y="797"/>
                  </a:cubicBezTo>
                  <a:close/>
                </a:path>
              </a:pathLst>
            </a:custGeom>
            <a:noFill/>
            <a:ln w="38100">
              <a:solidFill>
                <a:schemeClr val="accent1"/>
              </a:solidFill>
              <a:round/>
              <a:headEnd/>
              <a:tailEnd/>
            </a:ln>
          </p:spPr>
          <p:txBody>
            <a:bodyPr wrap="none"/>
            <a:lstStyle/>
            <a:p>
              <a:endParaRPr lang="en-US"/>
            </a:p>
          </p:txBody>
        </p:sp>
        <p:sp>
          <p:nvSpPr>
            <p:cNvPr id="30725" name="Oval 4"/>
            <p:cNvSpPr>
              <a:spLocks noChangeArrowheads="1"/>
            </p:cNvSpPr>
            <p:nvPr/>
          </p:nvSpPr>
          <p:spPr bwMode="auto">
            <a:xfrm rot="2209610">
              <a:off x="1590" y="403"/>
              <a:ext cx="192" cy="192"/>
            </a:xfrm>
            <a:prstGeom prst="ellipse">
              <a:avLst/>
            </a:prstGeom>
            <a:noFill/>
            <a:ln w="38100">
              <a:solidFill>
                <a:schemeClr val="accent1"/>
              </a:solidFill>
              <a:round/>
              <a:headEnd/>
              <a:tailEnd/>
            </a:ln>
          </p:spPr>
          <p:txBody>
            <a:bodyPr wrap="none" anchor="ctr"/>
            <a:lstStyle/>
            <a:p>
              <a:pPr algn="ctr"/>
              <a:endParaRPr lang="en-US"/>
            </a:p>
          </p:txBody>
        </p:sp>
      </p:grpSp>
      <p:sp>
        <p:nvSpPr>
          <p:cNvPr id="30723" name="Line 9"/>
          <p:cNvSpPr>
            <a:spLocks noChangeShapeType="1"/>
          </p:cNvSpPr>
          <p:nvPr/>
        </p:nvSpPr>
        <p:spPr bwMode="auto">
          <a:xfrm flipH="1" flipV="1">
            <a:off x="2819400" y="2057400"/>
            <a:ext cx="685800" cy="152400"/>
          </a:xfrm>
          <a:prstGeom prst="line">
            <a:avLst/>
          </a:prstGeom>
          <a:noFill/>
          <a:ln w="38100">
            <a:solidFill>
              <a:schemeClr val="accent1"/>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rot="-2398857">
            <a:off x="1219200" y="0"/>
            <a:ext cx="3255963" cy="3898900"/>
            <a:chOff x="1590" y="403"/>
            <a:chExt cx="2051" cy="2456"/>
          </a:xfrm>
        </p:grpSpPr>
        <p:sp>
          <p:nvSpPr>
            <p:cNvPr id="31752" name="Freeform 3"/>
            <p:cNvSpPr>
              <a:spLocks/>
            </p:cNvSpPr>
            <p:nvPr/>
          </p:nvSpPr>
          <p:spPr bwMode="auto">
            <a:xfrm rot="2209610">
              <a:off x="1924" y="958"/>
              <a:ext cx="1717" cy="1901"/>
            </a:xfrm>
            <a:custGeom>
              <a:avLst/>
              <a:gdLst>
                <a:gd name="T0" fmla="*/ 1717 w 1717"/>
                <a:gd name="T1" fmla="*/ 797 h 1901"/>
                <a:gd name="T2" fmla="*/ 1560 w 1717"/>
                <a:gd name="T3" fmla="*/ 912 h 1901"/>
                <a:gd name="T4" fmla="*/ 1438 w 1717"/>
                <a:gd name="T5" fmla="*/ 957 h 1901"/>
                <a:gd name="T6" fmla="*/ 1328 w 1717"/>
                <a:gd name="T7" fmla="*/ 1080 h 1901"/>
                <a:gd name="T8" fmla="*/ 1288 w 1717"/>
                <a:gd name="T9" fmla="*/ 1264 h 1901"/>
                <a:gd name="T10" fmla="*/ 1234 w 1717"/>
                <a:gd name="T11" fmla="*/ 1402 h 1901"/>
                <a:gd name="T12" fmla="*/ 1224 w 1717"/>
                <a:gd name="T13" fmla="*/ 1552 h 1901"/>
                <a:gd name="T14" fmla="*/ 1152 w 1717"/>
                <a:gd name="T15" fmla="*/ 1560 h 1901"/>
                <a:gd name="T16" fmla="*/ 1096 w 1717"/>
                <a:gd name="T17" fmla="*/ 1352 h 1901"/>
                <a:gd name="T18" fmla="*/ 832 w 1717"/>
                <a:gd name="T19" fmla="*/ 1312 h 1901"/>
                <a:gd name="T20" fmla="*/ 704 w 1717"/>
                <a:gd name="T21" fmla="*/ 1408 h 1901"/>
                <a:gd name="T22" fmla="*/ 736 w 1717"/>
                <a:gd name="T23" fmla="*/ 1608 h 1901"/>
                <a:gd name="T24" fmla="*/ 832 w 1717"/>
                <a:gd name="T25" fmla="*/ 1608 h 1901"/>
                <a:gd name="T26" fmla="*/ 840 w 1717"/>
                <a:gd name="T27" fmla="*/ 1864 h 1901"/>
                <a:gd name="T28" fmla="*/ 567 w 1717"/>
                <a:gd name="T29" fmla="*/ 1828 h 1901"/>
                <a:gd name="T30" fmla="*/ 390 w 1717"/>
                <a:gd name="T31" fmla="*/ 1520 h 1901"/>
                <a:gd name="T32" fmla="*/ 293 w 1717"/>
                <a:gd name="T33" fmla="*/ 1217 h 1901"/>
                <a:gd name="T34" fmla="*/ 258 w 1717"/>
                <a:gd name="T35" fmla="*/ 1490 h 1901"/>
                <a:gd name="T36" fmla="*/ 217 w 1717"/>
                <a:gd name="T37" fmla="*/ 1180 h 1901"/>
                <a:gd name="T38" fmla="*/ 241 w 1717"/>
                <a:gd name="T39" fmla="*/ 945 h 1901"/>
                <a:gd name="T40" fmla="*/ 355 w 1717"/>
                <a:gd name="T41" fmla="*/ 684 h 1901"/>
                <a:gd name="T42" fmla="*/ 318 w 1717"/>
                <a:gd name="T43" fmla="*/ 437 h 1901"/>
                <a:gd name="T44" fmla="*/ 13 w 1717"/>
                <a:gd name="T45" fmla="*/ 317 h 1901"/>
                <a:gd name="T46" fmla="*/ 237 w 1717"/>
                <a:gd name="T47" fmla="*/ 5 h 1901"/>
                <a:gd name="T48" fmla="*/ 522 w 1717"/>
                <a:gd name="T49" fmla="*/ 289 h 1901"/>
                <a:gd name="T50" fmla="*/ 726 w 1717"/>
                <a:gd name="T51" fmla="*/ 289 h 1901"/>
                <a:gd name="T52" fmla="*/ 827 w 1717"/>
                <a:gd name="T53" fmla="*/ 363 h 1901"/>
                <a:gd name="T54" fmla="*/ 827 w 1717"/>
                <a:gd name="T55" fmla="*/ 140 h 1901"/>
                <a:gd name="T56" fmla="*/ 929 w 1717"/>
                <a:gd name="T57" fmla="*/ 214 h 1901"/>
                <a:gd name="T58" fmla="*/ 1133 w 1717"/>
                <a:gd name="T59" fmla="*/ 363 h 1901"/>
                <a:gd name="T60" fmla="*/ 1133 w 1717"/>
                <a:gd name="T61" fmla="*/ 214 h 1901"/>
                <a:gd name="T62" fmla="*/ 1362 w 1717"/>
                <a:gd name="T63" fmla="*/ 287 h 1901"/>
                <a:gd name="T64" fmla="*/ 1234 w 1717"/>
                <a:gd name="T65" fmla="*/ 437 h 1901"/>
                <a:gd name="T66" fmla="*/ 1093 w 1717"/>
                <a:gd name="T67" fmla="*/ 489 h 1901"/>
                <a:gd name="T68" fmla="*/ 933 w 1717"/>
                <a:gd name="T69" fmla="*/ 625 h 1901"/>
                <a:gd name="T70" fmla="*/ 1036 w 1717"/>
                <a:gd name="T71" fmla="*/ 785 h 1901"/>
                <a:gd name="T72" fmla="*/ 1234 w 1717"/>
                <a:gd name="T73" fmla="*/ 734 h 1901"/>
                <a:gd name="T74" fmla="*/ 1234 w 1717"/>
                <a:gd name="T75" fmla="*/ 586 h 1901"/>
                <a:gd name="T76" fmla="*/ 1337 w 1717"/>
                <a:gd name="T77" fmla="*/ 511 h 1901"/>
                <a:gd name="T78" fmla="*/ 1482 w 1717"/>
                <a:gd name="T79" fmla="*/ 471 h 1901"/>
                <a:gd name="T80" fmla="*/ 1642 w 1717"/>
                <a:gd name="T81" fmla="*/ 660 h 1901"/>
                <a:gd name="T82" fmla="*/ 1580 w 1717"/>
                <a:gd name="T83" fmla="*/ 726 h 1901"/>
                <a:gd name="T84" fmla="*/ 1717 w 1717"/>
                <a:gd name="T85" fmla="*/ 797 h 1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17"/>
                <a:gd name="T130" fmla="*/ 0 h 1901"/>
                <a:gd name="T131" fmla="*/ 1717 w 1717"/>
                <a:gd name="T132" fmla="*/ 1901 h 1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17" h="1901">
                  <a:moveTo>
                    <a:pt x="1717" y="797"/>
                  </a:moveTo>
                  <a:cubicBezTo>
                    <a:pt x="1714" y="828"/>
                    <a:pt x="1606" y="885"/>
                    <a:pt x="1560" y="912"/>
                  </a:cubicBezTo>
                  <a:cubicBezTo>
                    <a:pt x="1514" y="939"/>
                    <a:pt x="1477" y="929"/>
                    <a:pt x="1438" y="957"/>
                  </a:cubicBezTo>
                  <a:cubicBezTo>
                    <a:pt x="1399" y="985"/>
                    <a:pt x="1353" y="1029"/>
                    <a:pt x="1328" y="1080"/>
                  </a:cubicBezTo>
                  <a:cubicBezTo>
                    <a:pt x="1303" y="1131"/>
                    <a:pt x="1304" y="1210"/>
                    <a:pt x="1288" y="1264"/>
                  </a:cubicBezTo>
                  <a:cubicBezTo>
                    <a:pt x="1272" y="1318"/>
                    <a:pt x="1245" y="1354"/>
                    <a:pt x="1234" y="1402"/>
                  </a:cubicBezTo>
                  <a:cubicBezTo>
                    <a:pt x="1223" y="1450"/>
                    <a:pt x="1238" y="1526"/>
                    <a:pt x="1224" y="1552"/>
                  </a:cubicBezTo>
                  <a:cubicBezTo>
                    <a:pt x="1210" y="1578"/>
                    <a:pt x="1173" y="1593"/>
                    <a:pt x="1152" y="1560"/>
                  </a:cubicBezTo>
                  <a:cubicBezTo>
                    <a:pt x="1131" y="1527"/>
                    <a:pt x="1149" y="1393"/>
                    <a:pt x="1096" y="1352"/>
                  </a:cubicBezTo>
                  <a:cubicBezTo>
                    <a:pt x="1043" y="1311"/>
                    <a:pt x="897" y="1303"/>
                    <a:pt x="832" y="1312"/>
                  </a:cubicBezTo>
                  <a:cubicBezTo>
                    <a:pt x="767" y="1321"/>
                    <a:pt x="720" y="1359"/>
                    <a:pt x="704" y="1408"/>
                  </a:cubicBezTo>
                  <a:cubicBezTo>
                    <a:pt x="688" y="1457"/>
                    <a:pt x="715" y="1575"/>
                    <a:pt x="736" y="1608"/>
                  </a:cubicBezTo>
                  <a:cubicBezTo>
                    <a:pt x="757" y="1641"/>
                    <a:pt x="815" y="1565"/>
                    <a:pt x="832" y="1608"/>
                  </a:cubicBezTo>
                  <a:cubicBezTo>
                    <a:pt x="849" y="1651"/>
                    <a:pt x="884" y="1827"/>
                    <a:pt x="840" y="1864"/>
                  </a:cubicBezTo>
                  <a:cubicBezTo>
                    <a:pt x="796" y="1901"/>
                    <a:pt x="642" y="1885"/>
                    <a:pt x="567" y="1828"/>
                  </a:cubicBezTo>
                  <a:cubicBezTo>
                    <a:pt x="492" y="1771"/>
                    <a:pt x="436" y="1621"/>
                    <a:pt x="390" y="1520"/>
                  </a:cubicBezTo>
                  <a:cubicBezTo>
                    <a:pt x="344" y="1418"/>
                    <a:pt x="315" y="1223"/>
                    <a:pt x="293" y="1217"/>
                  </a:cubicBezTo>
                  <a:cubicBezTo>
                    <a:pt x="270" y="1212"/>
                    <a:pt x="271" y="1496"/>
                    <a:pt x="258" y="1490"/>
                  </a:cubicBezTo>
                  <a:cubicBezTo>
                    <a:pt x="245" y="1484"/>
                    <a:pt x="220" y="1271"/>
                    <a:pt x="217" y="1180"/>
                  </a:cubicBezTo>
                  <a:cubicBezTo>
                    <a:pt x="214" y="1089"/>
                    <a:pt x="218" y="1028"/>
                    <a:pt x="241" y="945"/>
                  </a:cubicBezTo>
                  <a:cubicBezTo>
                    <a:pt x="264" y="862"/>
                    <a:pt x="343" y="768"/>
                    <a:pt x="355" y="684"/>
                  </a:cubicBezTo>
                  <a:cubicBezTo>
                    <a:pt x="368" y="600"/>
                    <a:pt x="375" y="498"/>
                    <a:pt x="318" y="437"/>
                  </a:cubicBezTo>
                  <a:cubicBezTo>
                    <a:pt x="261" y="376"/>
                    <a:pt x="26" y="389"/>
                    <a:pt x="13" y="317"/>
                  </a:cubicBezTo>
                  <a:cubicBezTo>
                    <a:pt x="0" y="245"/>
                    <a:pt x="152" y="10"/>
                    <a:pt x="237" y="5"/>
                  </a:cubicBezTo>
                  <a:cubicBezTo>
                    <a:pt x="322" y="0"/>
                    <a:pt x="440" y="242"/>
                    <a:pt x="522" y="289"/>
                  </a:cubicBezTo>
                  <a:cubicBezTo>
                    <a:pt x="604" y="336"/>
                    <a:pt x="674" y="276"/>
                    <a:pt x="726" y="289"/>
                  </a:cubicBezTo>
                  <a:cubicBezTo>
                    <a:pt x="777" y="301"/>
                    <a:pt x="810" y="388"/>
                    <a:pt x="827" y="363"/>
                  </a:cubicBezTo>
                  <a:cubicBezTo>
                    <a:pt x="845" y="338"/>
                    <a:pt x="810" y="165"/>
                    <a:pt x="827" y="140"/>
                  </a:cubicBezTo>
                  <a:cubicBezTo>
                    <a:pt x="845" y="115"/>
                    <a:pt x="878" y="177"/>
                    <a:pt x="929" y="214"/>
                  </a:cubicBezTo>
                  <a:cubicBezTo>
                    <a:pt x="980" y="252"/>
                    <a:pt x="1098" y="363"/>
                    <a:pt x="1133" y="363"/>
                  </a:cubicBezTo>
                  <a:cubicBezTo>
                    <a:pt x="1166" y="363"/>
                    <a:pt x="1095" y="227"/>
                    <a:pt x="1133" y="214"/>
                  </a:cubicBezTo>
                  <a:cubicBezTo>
                    <a:pt x="1171" y="202"/>
                    <a:pt x="1345" y="250"/>
                    <a:pt x="1362" y="287"/>
                  </a:cubicBezTo>
                  <a:cubicBezTo>
                    <a:pt x="1379" y="324"/>
                    <a:pt x="1279" y="404"/>
                    <a:pt x="1234" y="437"/>
                  </a:cubicBezTo>
                  <a:cubicBezTo>
                    <a:pt x="1189" y="471"/>
                    <a:pt x="1143" y="457"/>
                    <a:pt x="1093" y="489"/>
                  </a:cubicBezTo>
                  <a:cubicBezTo>
                    <a:pt x="1043" y="520"/>
                    <a:pt x="943" y="575"/>
                    <a:pt x="933" y="625"/>
                  </a:cubicBezTo>
                  <a:cubicBezTo>
                    <a:pt x="924" y="674"/>
                    <a:pt x="986" y="766"/>
                    <a:pt x="1036" y="785"/>
                  </a:cubicBezTo>
                  <a:cubicBezTo>
                    <a:pt x="1086" y="803"/>
                    <a:pt x="1201" y="768"/>
                    <a:pt x="1234" y="734"/>
                  </a:cubicBezTo>
                  <a:cubicBezTo>
                    <a:pt x="1267" y="701"/>
                    <a:pt x="1218" y="623"/>
                    <a:pt x="1234" y="586"/>
                  </a:cubicBezTo>
                  <a:cubicBezTo>
                    <a:pt x="1251" y="549"/>
                    <a:pt x="1295" y="531"/>
                    <a:pt x="1337" y="511"/>
                  </a:cubicBezTo>
                  <a:cubicBezTo>
                    <a:pt x="1378" y="492"/>
                    <a:pt x="1432" y="446"/>
                    <a:pt x="1482" y="471"/>
                  </a:cubicBezTo>
                  <a:cubicBezTo>
                    <a:pt x="1533" y="495"/>
                    <a:pt x="1625" y="617"/>
                    <a:pt x="1642" y="660"/>
                  </a:cubicBezTo>
                  <a:cubicBezTo>
                    <a:pt x="1658" y="702"/>
                    <a:pt x="1567" y="703"/>
                    <a:pt x="1580" y="726"/>
                  </a:cubicBezTo>
                  <a:cubicBezTo>
                    <a:pt x="1593" y="748"/>
                    <a:pt x="1688" y="782"/>
                    <a:pt x="1717" y="797"/>
                  </a:cubicBezTo>
                  <a:close/>
                </a:path>
              </a:pathLst>
            </a:custGeom>
            <a:noFill/>
            <a:ln w="38100">
              <a:solidFill>
                <a:schemeClr val="accent1"/>
              </a:solidFill>
              <a:round/>
              <a:headEnd/>
              <a:tailEnd/>
            </a:ln>
          </p:spPr>
          <p:txBody>
            <a:bodyPr wrap="none"/>
            <a:lstStyle/>
            <a:p>
              <a:endParaRPr lang="en-US"/>
            </a:p>
          </p:txBody>
        </p:sp>
        <p:sp>
          <p:nvSpPr>
            <p:cNvPr id="31753" name="Oval 4"/>
            <p:cNvSpPr>
              <a:spLocks noChangeArrowheads="1"/>
            </p:cNvSpPr>
            <p:nvPr/>
          </p:nvSpPr>
          <p:spPr bwMode="auto">
            <a:xfrm rot="2209610">
              <a:off x="1590" y="403"/>
              <a:ext cx="192" cy="192"/>
            </a:xfrm>
            <a:prstGeom prst="ellipse">
              <a:avLst/>
            </a:prstGeom>
            <a:noFill/>
            <a:ln w="38100">
              <a:solidFill>
                <a:schemeClr val="accent1"/>
              </a:solidFill>
              <a:round/>
              <a:headEnd/>
              <a:tailEnd/>
            </a:ln>
          </p:spPr>
          <p:txBody>
            <a:bodyPr wrap="none" anchor="ctr"/>
            <a:lstStyle/>
            <a:p>
              <a:pPr algn="ctr"/>
              <a:endParaRPr lang="en-US"/>
            </a:p>
          </p:txBody>
        </p:sp>
      </p:grpSp>
      <p:grpSp>
        <p:nvGrpSpPr>
          <p:cNvPr id="31747" name="Group 5"/>
          <p:cNvGrpSpPr>
            <a:grpSpLocks/>
          </p:cNvGrpSpPr>
          <p:nvPr/>
        </p:nvGrpSpPr>
        <p:grpSpPr bwMode="auto">
          <a:xfrm rot="-2470269">
            <a:off x="3429000" y="374650"/>
            <a:ext cx="4014788" cy="6483350"/>
            <a:chOff x="1590" y="403"/>
            <a:chExt cx="2529" cy="4084"/>
          </a:xfrm>
        </p:grpSpPr>
        <p:sp>
          <p:nvSpPr>
            <p:cNvPr id="31750" name="Freeform 6"/>
            <p:cNvSpPr>
              <a:spLocks/>
            </p:cNvSpPr>
            <p:nvPr/>
          </p:nvSpPr>
          <p:spPr bwMode="auto">
            <a:xfrm rot="2209610">
              <a:off x="2439" y="2428"/>
              <a:ext cx="1680" cy="2059"/>
            </a:xfrm>
            <a:custGeom>
              <a:avLst/>
              <a:gdLst>
                <a:gd name="T0" fmla="*/ 265 w 1680"/>
                <a:gd name="T1" fmla="*/ 1914 h 2059"/>
                <a:gd name="T2" fmla="*/ 322 w 1680"/>
                <a:gd name="T3" fmla="*/ 1586 h 2059"/>
                <a:gd name="T4" fmla="*/ 329 w 1680"/>
                <a:gd name="T5" fmla="*/ 1322 h 2059"/>
                <a:gd name="T6" fmla="*/ 377 w 1680"/>
                <a:gd name="T7" fmla="*/ 1106 h 2059"/>
                <a:gd name="T8" fmla="*/ 409 w 1680"/>
                <a:gd name="T9" fmla="*/ 938 h 2059"/>
                <a:gd name="T10" fmla="*/ 313 w 1680"/>
                <a:gd name="T11" fmla="*/ 874 h 2059"/>
                <a:gd name="T12" fmla="*/ 221 w 1680"/>
                <a:gd name="T13" fmla="*/ 842 h 2059"/>
                <a:gd name="T14" fmla="*/ 119 w 1680"/>
                <a:gd name="T15" fmla="*/ 694 h 2059"/>
                <a:gd name="T16" fmla="*/ 17 w 1680"/>
                <a:gd name="T17" fmla="*/ 619 h 2059"/>
                <a:gd name="T18" fmla="*/ 17 w 1680"/>
                <a:gd name="T19" fmla="*/ 471 h 2059"/>
                <a:gd name="T20" fmla="*/ 17 w 1680"/>
                <a:gd name="T21" fmla="*/ 322 h 2059"/>
                <a:gd name="T22" fmla="*/ 119 w 1680"/>
                <a:gd name="T23" fmla="*/ 173 h 2059"/>
                <a:gd name="T24" fmla="*/ 322 w 1680"/>
                <a:gd name="T25" fmla="*/ 99 h 2059"/>
                <a:gd name="T26" fmla="*/ 424 w 1680"/>
                <a:gd name="T27" fmla="*/ 25 h 2059"/>
                <a:gd name="T28" fmla="*/ 628 w 1680"/>
                <a:gd name="T29" fmla="*/ 25 h 2059"/>
                <a:gd name="T30" fmla="*/ 628 w 1680"/>
                <a:gd name="T31" fmla="*/ 173 h 2059"/>
                <a:gd name="T32" fmla="*/ 832 w 1680"/>
                <a:gd name="T33" fmla="*/ 173 h 2059"/>
                <a:gd name="T34" fmla="*/ 933 w 1680"/>
                <a:gd name="T35" fmla="*/ 248 h 2059"/>
                <a:gd name="T36" fmla="*/ 1137 w 1680"/>
                <a:gd name="T37" fmla="*/ 322 h 2059"/>
                <a:gd name="T38" fmla="*/ 1239 w 1680"/>
                <a:gd name="T39" fmla="*/ 471 h 2059"/>
                <a:gd name="T40" fmla="*/ 1239 w 1680"/>
                <a:gd name="T41" fmla="*/ 545 h 2059"/>
                <a:gd name="T42" fmla="*/ 1341 w 1680"/>
                <a:gd name="T43" fmla="*/ 768 h 2059"/>
                <a:gd name="T44" fmla="*/ 1442 w 1680"/>
                <a:gd name="T45" fmla="*/ 917 h 2059"/>
                <a:gd name="T46" fmla="*/ 1646 w 1680"/>
                <a:gd name="T47" fmla="*/ 917 h 2059"/>
                <a:gd name="T48" fmla="*/ 1646 w 1680"/>
                <a:gd name="T49" fmla="*/ 991 h 2059"/>
                <a:gd name="T50" fmla="*/ 1544 w 1680"/>
                <a:gd name="T51" fmla="*/ 1140 h 2059"/>
                <a:gd name="T52" fmla="*/ 1442 w 1680"/>
                <a:gd name="T53" fmla="*/ 1288 h 2059"/>
                <a:gd name="T54" fmla="*/ 1137 w 1680"/>
                <a:gd name="T55" fmla="*/ 1437 h 2059"/>
                <a:gd name="T56" fmla="*/ 933 w 1680"/>
                <a:gd name="T57" fmla="*/ 1660 h 2059"/>
                <a:gd name="T58" fmla="*/ 730 w 1680"/>
                <a:gd name="T59" fmla="*/ 1809 h 2059"/>
                <a:gd name="T60" fmla="*/ 457 w 1680"/>
                <a:gd name="T61" fmla="*/ 2042 h 2059"/>
                <a:gd name="T62" fmla="*/ 265 w 1680"/>
                <a:gd name="T63" fmla="*/ 1914 h 20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80"/>
                <a:gd name="T97" fmla="*/ 0 h 2059"/>
                <a:gd name="T98" fmla="*/ 1680 w 1680"/>
                <a:gd name="T99" fmla="*/ 2059 h 20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80" h="2059">
                  <a:moveTo>
                    <a:pt x="265" y="1914"/>
                  </a:moveTo>
                  <a:cubicBezTo>
                    <a:pt x="243" y="1838"/>
                    <a:pt x="311" y="1685"/>
                    <a:pt x="322" y="1586"/>
                  </a:cubicBezTo>
                  <a:cubicBezTo>
                    <a:pt x="333" y="1487"/>
                    <a:pt x="320" y="1402"/>
                    <a:pt x="329" y="1322"/>
                  </a:cubicBezTo>
                  <a:cubicBezTo>
                    <a:pt x="338" y="1242"/>
                    <a:pt x="364" y="1170"/>
                    <a:pt x="377" y="1106"/>
                  </a:cubicBezTo>
                  <a:cubicBezTo>
                    <a:pt x="390" y="1042"/>
                    <a:pt x="420" y="976"/>
                    <a:pt x="409" y="938"/>
                  </a:cubicBezTo>
                  <a:cubicBezTo>
                    <a:pt x="398" y="900"/>
                    <a:pt x="344" y="890"/>
                    <a:pt x="313" y="874"/>
                  </a:cubicBezTo>
                  <a:cubicBezTo>
                    <a:pt x="282" y="858"/>
                    <a:pt x="253" y="872"/>
                    <a:pt x="221" y="842"/>
                  </a:cubicBezTo>
                  <a:cubicBezTo>
                    <a:pt x="189" y="812"/>
                    <a:pt x="153" y="731"/>
                    <a:pt x="119" y="694"/>
                  </a:cubicBezTo>
                  <a:cubicBezTo>
                    <a:pt x="85" y="657"/>
                    <a:pt x="34" y="657"/>
                    <a:pt x="17" y="619"/>
                  </a:cubicBezTo>
                  <a:cubicBezTo>
                    <a:pt x="0" y="582"/>
                    <a:pt x="17" y="520"/>
                    <a:pt x="17" y="471"/>
                  </a:cubicBezTo>
                  <a:cubicBezTo>
                    <a:pt x="17" y="421"/>
                    <a:pt x="0" y="372"/>
                    <a:pt x="17" y="322"/>
                  </a:cubicBezTo>
                  <a:cubicBezTo>
                    <a:pt x="34" y="273"/>
                    <a:pt x="68" y="211"/>
                    <a:pt x="119" y="173"/>
                  </a:cubicBezTo>
                  <a:cubicBezTo>
                    <a:pt x="170" y="136"/>
                    <a:pt x="272" y="124"/>
                    <a:pt x="322" y="99"/>
                  </a:cubicBezTo>
                  <a:cubicBezTo>
                    <a:pt x="373" y="74"/>
                    <a:pt x="373" y="37"/>
                    <a:pt x="424" y="25"/>
                  </a:cubicBezTo>
                  <a:cubicBezTo>
                    <a:pt x="475" y="12"/>
                    <a:pt x="594" y="0"/>
                    <a:pt x="628" y="25"/>
                  </a:cubicBezTo>
                  <a:cubicBezTo>
                    <a:pt x="662" y="50"/>
                    <a:pt x="594" y="149"/>
                    <a:pt x="628" y="173"/>
                  </a:cubicBezTo>
                  <a:cubicBezTo>
                    <a:pt x="662" y="198"/>
                    <a:pt x="781" y="161"/>
                    <a:pt x="832" y="173"/>
                  </a:cubicBezTo>
                  <a:cubicBezTo>
                    <a:pt x="882" y="186"/>
                    <a:pt x="882" y="223"/>
                    <a:pt x="933" y="248"/>
                  </a:cubicBezTo>
                  <a:cubicBezTo>
                    <a:pt x="984" y="273"/>
                    <a:pt x="1086" y="285"/>
                    <a:pt x="1137" y="322"/>
                  </a:cubicBezTo>
                  <a:cubicBezTo>
                    <a:pt x="1188" y="359"/>
                    <a:pt x="1222" y="434"/>
                    <a:pt x="1239" y="471"/>
                  </a:cubicBezTo>
                  <a:cubicBezTo>
                    <a:pt x="1256" y="508"/>
                    <a:pt x="1222" y="495"/>
                    <a:pt x="1239" y="545"/>
                  </a:cubicBezTo>
                  <a:cubicBezTo>
                    <a:pt x="1256" y="595"/>
                    <a:pt x="1307" y="706"/>
                    <a:pt x="1341" y="768"/>
                  </a:cubicBezTo>
                  <a:cubicBezTo>
                    <a:pt x="1375" y="830"/>
                    <a:pt x="1392" y="892"/>
                    <a:pt x="1442" y="917"/>
                  </a:cubicBezTo>
                  <a:cubicBezTo>
                    <a:pt x="1493" y="941"/>
                    <a:pt x="1612" y="904"/>
                    <a:pt x="1646" y="917"/>
                  </a:cubicBezTo>
                  <a:cubicBezTo>
                    <a:pt x="1680" y="929"/>
                    <a:pt x="1663" y="954"/>
                    <a:pt x="1646" y="991"/>
                  </a:cubicBezTo>
                  <a:cubicBezTo>
                    <a:pt x="1629" y="1028"/>
                    <a:pt x="1578" y="1090"/>
                    <a:pt x="1544" y="1140"/>
                  </a:cubicBezTo>
                  <a:cubicBezTo>
                    <a:pt x="1510" y="1189"/>
                    <a:pt x="1510" y="1239"/>
                    <a:pt x="1442" y="1288"/>
                  </a:cubicBezTo>
                  <a:cubicBezTo>
                    <a:pt x="1375" y="1338"/>
                    <a:pt x="1222" y="1375"/>
                    <a:pt x="1137" y="1437"/>
                  </a:cubicBezTo>
                  <a:cubicBezTo>
                    <a:pt x="1052" y="1499"/>
                    <a:pt x="1001" y="1598"/>
                    <a:pt x="933" y="1660"/>
                  </a:cubicBezTo>
                  <a:cubicBezTo>
                    <a:pt x="865" y="1722"/>
                    <a:pt x="809" y="1745"/>
                    <a:pt x="730" y="1809"/>
                  </a:cubicBezTo>
                  <a:cubicBezTo>
                    <a:pt x="651" y="1873"/>
                    <a:pt x="534" y="2025"/>
                    <a:pt x="457" y="2042"/>
                  </a:cubicBezTo>
                  <a:cubicBezTo>
                    <a:pt x="380" y="2059"/>
                    <a:pt x="287" y="1990"/>
                    <a:pt x="265" y="1914"/>
                  </a:cubicBezTo>
                  <a:close/>
                </a:path>
              </a:pathLst>
            </a:custGeom>
            <a:noFill/>
            <a:ln w="38100">
              <a:solidFill>
                <a:srgbClr val="FF0000"/>
              </a:solidFill>
              <a:round/>
              <a:headEnd/>
              <a:tailEnd/>
            </a:ln>
          </p:spPr>
          <p:txBody>
            <a:bodyPr wrap="none"/>
            <a:lstStyle/>
            <a:p>
              <a:endParaRPr lang="en-US"/>
            </a:p>
          </p:txBody>
        </p:sp>
        <p:sp>
          <p:nvSpPr>
            <p:cNvPr id="31751" name="Oval 7"/>
            <p:cNvSpPr>
              <a:spLocks noChangeArrowheads="1"/>
            </p:cNvSpPr>
            <p:nvPr/>
          </p:nvSpPr>
          <p:spPr bwMode="auto">
            <a:xfrm rot="2209610">
              <a:off x="1590" y="403"/>
              <a:ext cx="192" cy="192"/>
            </a:xfrm>
            <a:prstGeom prst="ellipse">
              <a:avLst/>
            </a:prstGeom>
            <a:noFill/>
            <a:ln w="38100">
              <a:solidFill>
                <a:srgbClr val="FF0000"/>
              </a:solidFill>
              <a:round/>
              <a:headEnd/>
              <a:tailEnd/>
            </a:ln>
          </p:spPr>
          <p:txBody>
            <a:bodyPr wrap="none" anchor="ctr"/>
            <a:lstStyle/>
            <a:p>
              <a:pPr algn="ctr"/>
              <a:endParaRPr lang="en-US"/>
            </a:p>
          </p:txBody>
        </p:sp>
      </p:grpSp>
      <p:sp>
        <p:nvSpPr>
          <p:cNvPr id="31748" name="Line 8"/>
          <p:cNvSpPr>
            <a:spLocks noChangeShapeType="1"/>
          </p:cNvSpPr>
          <p:nvPr/>
        </p:nvSpPr>
        <p:spPr bwMode="auto">
          <a:xfrm flipH="1" flipV="1">
            <a:off x="2819400" y="2057400"/>
            <a:ext cx="685800" cy="152400"/>
          </a:xfrm>
          <a:prstGeom prst="line">
            <a:avLst/>
          </a:prstGeom>
          <a:noFill/>
          <a:ln w="38100">
            <a:solidFill>
              <a:schemeClr val="accent1"/>
            </a:solidFill>
            <a:round/>
            <a:headEnd/>
            <a:tailEnd type="triangle" w="med" len="med"/>
          </a:ln>
        </p:spPr>
        <p:txBody>
          <a:bodyPr wrap="none"/>
          <a:lstStyle/>
          <a:p>
            <a:endParaRPr lang="en-US"/>
          </a:p>
        </p:txBody>
      </p:sp>
      <p:sp>
        <p:nvSpPr>
          <p:cNvPr id="31749" name="Line 9"/>
          <p:cNvSpPr>
            <a:spLocks noChangeShapeType="1"/>
          </p:cNvSpPr>
          <p:nvPr/>
        </p:nvSpPr>
        <p:spPr bwMode="auto">
          <a:xfrm flipH="1" flipV="1">
            <a:off x="6248400" y="3810000"/>
            <a:ext cx="914400" cy="304800"/>
          </a:xfrm>
          <a:prstGeom prst="line">
            <a:avLst/>
          </a:prstGeom>
          <a:noFill/>
          <a:ln w="38100">
            <a:solidFill>
              <a:srgbClr val="FF0000"/>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rot="-1285599">
            <a:off x="1447800" y="0"/>
            <a:ext cx="3255963" cy="3898900"/>
            <a:chOff x="1590" y="403"/>
            <a:chExt cx="2051" cy="2456"/>
          </a:xfrm>
        </p:grpSpPr>
        <p:sp>
          <p:nvSpPr>
            <p:cNvPr id="32776" name="Freeform 3"/>
            <p:cNvSpPr>
              <a:spLocks/>
            </p:cNvSpPr>
            <p:nvPr/>
          </p:nvSpPr>
          <p:spPr bwMode="auto">
            <a:xfrm rot="2209610">
              <a:off x="1924" y="958"/>
              <a:ext cx="1717" cy="1901"/>
            </a:xfrm>
            <a:custGeom>
              <a:avLst/>
              <a:gdLst>
                <a:gd name="T0" fmla="*/ 1717 w 1717"/>
                <a:gd name="T1" fmla="*/ 797 h 1901"/>
                <a:gd name="T2" fmla="*/ 1560 w 1717"/>
                <a:gd name="T3" fmla="*/ 912 h 1901"/>
                <a:gd name="T4" fmla="*/ 1438 w 1717"/>
                <a:gd name="T5" fmla="*/ 957 h 1901"/>
                <a:gd name="T6" fmla="*/ 1328 w 1717"/>
                <a:gd name="T7" fmla="*/ 1080 h 1901"/>
                <a:gd name="T8" fmla="*/ 1288 w 1717"/>
                <a:gd name="T9" fmla="*/ 1264 h 1901"/>
                <a:gd name="T10" fmla="*/ 1234 w 1717"/>
                <a:gd name="T11" fmla="*/ 1402 h 1901"/>
                <a:gd name="T12" fmla="*/ 1224 w 1717"/>
                <a:gd name="T13" fmla="*/ 1552 h 1901"/>
                <a:gd name="T14" fmla="*/ 1152 w 1717"/>
                <a:gd name="T15" fmla="*/ 1560 h 1901"/>
                <a:gd name="T16" fmla="*/ 1096 w 1717"/>
                <a:gd name="T17" fmla="*/ 1352 h 1901"/>
                <a:gd name="T18" fmla="*/ 832 w 1717"/>
                <a:gd name="T19" fmla="*/ 1312 h 1901"/>
                <a:gd name="T20" fmla="*/ 704 w 1717"/>
                <a:gd name="T21" fmla="*/ 1408 h 1901"/>
                <a:gd name="T22" fmla="*/ 736 w 1717"/>
                <a:gd name="T23" fmla="*/ 1608 h 1901"/>
                <a:gd name="T24" fmla="*/ 832 w 1717"/>
                <a:gd name="T25" fmla="*/ 1608 h 1901"/>
                <a:gd name="T26" fmla="*/ 840 w 1717"/>
                <a:gd name="T27" fmla="*/ 1864 h 1901"/>
                <a:gd name="T28" fmla="*/ 567 w 1717"/>
                <a:gd name="T29" fmla="*/ 1828 h 1901"/>
                <a:gd name="T30" fmla="*/ 390 w 1717"/>
                <a:gd name="T31" fmla="*/ 1520 h 1901"/>
                <a:gd name="T32" fmla="*/ 293 w 1717"/>
                <a:gd name="T33" fmla="*/ 1217 h 1901"/>
                <a:gd name="T34" fmla="*/ 258 w 1717"/>
                <a:gd name="T35" fmla="*/ 1490 h 1901"/>
                <a:gd name="T36" fmla="*/ 217 w 1717"/>
                <a:gd name="T37" fmla="*/ 1180 h 1901"/>
                <a:gd name="T38" fmla="*/ 241 w 1717"/>
                <a:gd name="T39" fmla="*/ 945 h 1901"/>
                <a:gd name="T40" fmla="*/ 355 w 1717"/>
                <a:gd name="T41" fmla="*/ 684 h 1901"/>
                <a:gd name="T42" fmla="*/ 318 w 1717"/>
                <a:gd name="T43" fmla="*/ 437 h 1901"/>
                <a:gd name="T44" fmla="*/ 13 w 1717"/>
                <a:gd name="T45" fmla="*/ 317 h 1901"/>
                <a:gd name="T46" fmla="*/ 237 w 1717"/>
                <a:gd name="T47" fmla="*/ 5 h 1901"/>
                <a:gd name="T48" fmla="*/ 522 w 1717"/>
                <a:gd name="T49" fmla="*/ 289 h 1901"/>
                <a:gd name="T50" fmla="*/ 726 w 1717"/>
                <a:gd name="T51" fmla="*/ 289 h 1901"/>
                <a:gd name="T52" fmla="*/ 827 w 1717"/>
                <a:gd name="T53" fmla="*/ 363 h 1901"/>
                <a:gd name="T54" fmla="*/ 827 w 1717"/>
                <a:gd name="T55" fmla="*/ 140 h 1901"/>
                <a:gd name="T56" fmla="*/ 929 w 1717"/>
                <a:gd name="T57" fmla="*/ 214 h 1901"/>
                <a:gd name="T58" fmla="*/ 1133 w 1717"/>
                <a:gd name="T59" fmla="*/ 363 h 1901"/>
                <a:gd name="T60" fmla="*/ 1133 w 1717"/>
                <a:gd name="T61" fmla="*/ 214 h 1901"/>
                <a:gd name="T62" fmla="*/ 1362 w 1717"/>
                <a:gd name="T63" fmla="*/ 287 h 1901"/>
                <a:gd name="T64" fmla="*/ 1234 w 1717"/>
                <a:gd name="T65" fmla="*/ 437 h 1901"/>
                <a:gd name="T66" fmla="*/ 1093 w 1717"/>
                <a:gd name="T67" fmla="*/ 489 h 1901"/>
                <a:gd name="T68" fmla="*/ 933 w 1717"/>
                <a:gd name="T69" fmla="*/ 625 h 1901"/>
                <a:gd name="T70" fmla="*/ 1036 w 1717"/>
                <a:gd name="T71" fmla="*/ 785 h 1901"/>
                <a:gd name="T72" fmla="*/ 1234 w 1717"/>
                <a:gd name="T73" fmla="*/ 734 h 1901"/>
                <a:gd name="T74" fmla="*/ 1234 w 1717"/>
                <a:gd name="T75" fmla="*/ 586 h 1901"/>
                <a:gd name="T76" fmla="*/ 1337 w 1717"/>
                <a:gd name="T77" fmla="*/ 511 h 1901"/>
                <a:gd name="T78" fmla="*/ 1482 w 1717"/>
                <a:gd name="T79" fmla="*/ 471 h 1901"/>
                <a:gd name="T80" fmla="*/ 1642 w 1717"/>
                <a:gd name="T81" fmla="*/ 660 h 1901"/>
                <a:gd name="T82" fmla="*/ 1580 w 1717"/>
                <a:gd name="T83" fmla="*/ 726 h 1901"/>
                <a:gd name="T84" fmla="*/ 1717 w 1717"/>
                <a:gd name="T85" fmla="*/ 797 h 1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17"/>
                <a:gd name="T130" fmla="*/ 0 h 1901"/>
                <a:gd name="T131" fmla="*/ 1717 w 1717"/>
                <a:gd name="T132" fmla="*/ 1901 h 1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17" h="1901">
                  <a:moveTo>
                    <a:pt x="1717" y="797"/>
                  </a:moveTo>
                  <a:cubicBezTo>
                    <a:pt x="1714" y="828"/>
                    <a:pt x="1606" y="885"/>
                    <a:pt x="1560" y="912"/>
                  </a:cubicBezTo>
                  <a:cubicBezTo>
                    <a:pt x="1514" y="939"/>
                    <a:pt x="1477" y="929"/>
                    <a:pt x="1438" y="957"/>
                  </a:cubicBezTo>
                  <a:cubicBezTo>
                    <a:pt x="1399" y="985"/>
                    <a:pt x="1353" y="1029"/>
                    <a:pt x="1328" y="1080"/>
                  </a:cubicBezTo>
                  <a:cubicBezTo>
                    <a:pt x="1303" y="1131"/>
                    <a:pt x="1304" y="1210"/>
                    <a:pt x="1288" y="1264"/>
                  </a:cubicBezTo>
                  <a:cubicBezTo>
                    <a:pt x="1272" y="1318"/>
                    <a:pt x="1245" y="1354"/>
                    <a:pt x="1234" y="1402"/>
                  </a:cubicBezTo>
                  <a:cubicBezTo>
                    <a:pt x="1223" y="1450"/>
                    <a:pt x="1238" y="1526"/>
                    <a:pt x="1224" y="1552"/>
                  </a:cubicBezTo>
                  <a:cubicBezTo>
                    <a:pt x="1210" y="1578"/>
                    <a:pt x="1173" y="1593"/>
                    <a:pt x="1152" y="1560"/>
                  </a:cubicBezTo>
                  <a:cubicBezTo>
                    <a:pt x="1131" y="1527"/>
                    <a:pt x="1149" y="1393"/>
                    <a:pt x="1096" y="1352"/>
                  </a:cubicBezTo>
                  <a:cubicBezTo>
                    <a:pt x="1043" y="1311"/>
                    <a:pt x="897" y="1303"/>
                    <a:pt x="832" y="1312"/>
                  </a:cubicBezTo>
                  <a:cubicBezTo>
                    <a:pt x="767" y="1321"/>
                    <a:pt x="720" y="1359"/>
                    <a:pt x="704" y="1408"/>
                  </a:cubicBezTo>
                  <a:cubicBezTo>
                    <a:pt x="688" y="1457"/>
                    <a:pt x="715" y="1575"/>
                    <a:pt x="736" y="1608"/>
                  </a:cubicBezTo>
                  <a:cubicBezTo>
                    <a:pt x="757" y="1641"/>
                    <a:pt x="815" y="1565"/>
                    <a:pt x="832" y="1608"/>
                  </a:cubicBezTo>
                  <a:cubicBezTo>
                    <a:pt x="849" y="1651"/>
                    <a:pt x="884" y="1827"/>
                    <a:pt x="840" y="1864"/>
                  </a:cubicBezTo>
                  <a:cubicBezTo>
                    <a:pt x="796" y="1901"/>
                    <a:pt x="642" y="1885"/>
                    <a:pt x="567" y="1828"/>
                  </a:cubicBezTo>
                  <a:cubicBezTo>
                    <a:pt x="492" y="1771"/>
                    <a:pt x="436" y="1621"/>
                    <a:pt x="390" y="1520"/>
                  </a:cubicBezTo>
                  <a:cubicBezTo>
                    <a:pt x="344" y="1418"/>
                    <a:pt x="315" y="1223"/>
                    <a:pt x="293" y="1217"/>
                  </a:cubicBezTo>
                  <a:cubicBezTo>
                    <a:pt x="270" y="1212"/>
                    <a:pt x="271" y="1496"/>
                    <a:pt x="258" y="1490"/>
                  </a:cubicBezTo>
                  <a:cubicBezTo>
                    <a:pt x="245" y="1484"/>
                    <a:pt x="220" y="1271"/>
                    <a:pt x="217" y="1180"/>
                  </a:cubicBezTo>
                  <a:cubicBezTo>
                    <a:pt x="214" y="1089"/>
                    <a:pt x="218" y="1028"/>
                    <a:pt x="241" y="945"/>
                  </a:cubicBezTo>
                  <a:cubicBezTo>
                    <a:pt x="264" y="862"/>
                    <a:pt x="343" y="768"/>
                    <a:pt x="355" y="684"/>
                  </a:cubicBezTo>
                  <a:cubicBezTo>
                    <a:pt x="368" y="600"/>
                    <a:pt x="375" y="498"/>
                    <a:pt x="318" y="437"/>
                  </a:cubicBezTo>
                  <a:cubicBezTo>
                    <a:pt x="261" y="376"/>
                    <a:pt x="26" y="389"/>
                    <a:pt x="13" y="317"/>
                  </a:cubicBezTo>
                  <a:cubicBezTo>
                    <a:pt x="0" y="245"/>
                    <a:pt x="152" y="10"/>
                    <a:pt x="237" y="5"/>
                  </a:cubicBezTo>
                  <a:cubicBezTo>
                    <a:pt x="322" y="0"/>
                    <a:pt x="440" y="242"/>
                    <a:pt x="522" y="289"/>
                  </a:cubicBezTo>
                  <a:cubicBezTo>
                    <a:pt x="604" y="336"/>
                    <a:pt x="674" y="276"/>
                    <a:pt x="726" y="289"/>
                  </a:cubicBezTo>
                  <a:cubicBezTo>
                    <a:pt x="777" y="301"/>
                    <a:pt x="810" y="388"/>
                    <a:pt x="827" y="363"/>
                  </a:cubicBezTo>
                  <a:cubicBezTo>
                    <a:pt x="845" y="338"/>
                    <a:pt x="810" y="165"/>
                    <a:pt x="827" y="140"/>
                  </a:cubicBezTo>
                  <a:cubicBezTo>
                    <a:pt x="845" y="115"/>
                    <a:pt x="878" y="177"/>
                    <a:pt x="929" y="214"/>
                  </a:cubicBezTo>
                  <a:cubicBezTo>
                    <a:pt x="980" y="252"/>
                    <a:pt x="1098" y="363"/>
                    <a:pt x="1133" y="363"/>
                  </a:cubicBezTo>
                  <a:cubicBezTo>
                    <a:pt x="1166" y="363"/>
                    <a:pt x="1095" y="227"/>
                    <a:pt x="1133" y="214"/>
                  </a:cubicBezTo>
                  <a:cubicBezTo>
                    <a:pt x="1171" y="202"/>
                    <a:pt x="1345" y="250"/>
                    <a:pt x="1362" y="287"/>
                  </a:cubicBezTo>
                  <a:cubicBezTo>
                    <a:pt x="1379" y="324"/>
                    <a:pt x="1279" y="404"/>
                    <a:pt x="1234" y="437"/>
                  </a:cubicBezTo>
                  <a:cubicBezTo>
                    <a:pt x="1189" y="471"/>
                    <a:pt x="1143" y="457"/>
                    <a:pt x="1093" y="489"/>
                  </a:cubicBezTo>
                  <a:cubicBezTo>
                    <a:pt x="1043" y="520"/>
                    <a:pt x="943" y="575"/>
                    <a:pt x="933" y="625"/>
                  </a:cubicBezTo>
                  <a:cubicBezTo>
                    <a:pt x="924" y="674"/>
                    <a:pt x="986" y="766"/>
                    <a:pt x="1036" y="785"/>
                  </a:cubicBezTo>
                  <a:cubicBezTo>
                    <a:pt x="1086" y="803"/>
                    <a:pt x="1201" y="768"/>
                    <a:pt x="1234" y="734"/>
                  </a:cubicBezTo>
                  <a:cubicBezTo>
                    <a:pt x="1267" y="701"/>
                    <a:pt x="1218" y="623"/>
                    <a:pt x="1234" y="586"/>
                  </a:cubicBezTo>
                  <a:cubicBezTo>
                    <a:pt x="1251" y="549"/>
                    <a:pt x="1295" y="531"/>
                    <a:pt x="1337" y="511"/>
                  </a:cubicBezTo>
                  <a:cubicBezTo>
                    <a:pt x="1378" y="492"/>
                    <a:pt x="1432" y="446"/>
                    <a:pt x="1482" y="471"/>
                  </a:cubicBezTo>
                  <a:cubicBezTo>
                    <a:pt x="1533" y="495"/>
                    <a:pt x="1625" y="617"/>
                    <a:pt x="1642" y="660"/>
                  </a:cubicBezTo>
                  <a:cubicBezTo>
                    <a:pt x="1658" y="702"/>
                    <a:pt x="1567" y="703"/>
                    <a:pt x="1580" y="726"/>
                  </a:cubicBezTo>
                  <a:cubicBezTo>
                    <a:pt x="1593" y="748"/>
                    <a:pt x="1688" y="782"/>
                    <a:pt x="1717" y="797"/>
                  </a:cubicBezTo>
                  <a:close/>
                </a:path>
              </a:pathLst>
            </a:custGeom>
            <a:noFill/>
            <a:ln w="38100">
              <a:solidFill>
                <a:schemeClr val="accent1"/>
              </a:solidFill>
              <a:round/>
              <a:headEnd/>
              <a:tailEnd/>
            </a:ln>
          </p:spPr>
          <p:txBody>
            <a:bodyPr wrap="none"/>
            <a:lstStyle/>
            <a:p>
              <a:endParaRPr lang="en-US"/>
            </a:p>
          </p:txBody>
        </p:sp>
        <p:sp>
          <p:nvSpPr>
            <p:cNvPr id="32777" name="Oval 4"/>
            <p:cNvSpPr>
              <a:spLocks noChangeArrowheads="1"/>
            </p:cNvSpPr>
            <p:nvPr/>
          </p:nvSpPr>
          <p:spPr bwMode="auto">
            <a:xfrm rot="2209610">
              <a:off x="1590" y="403"/>
              <a:ext cx="192" cy="192"/>
            </a:xfrm>
            <a:prstGeom prst="ellipse">
              <a:avLst/>
            </a:prstGeom>
            <a:noFill/>
            <a:ln w="38100">
              <a:solidFill>
                <a:schemeClr val="accent1"/>
              </a:solidFill>
              <a:round/>
              <a:headEnd/>
              <a:tailEnd/>
            </a:ln>
          </p:spPr>
          <p:txBody>
            <a:bodyPr wrap="none" anchor="ctr"/>
            <a:lstStyle/>
            <a:p>
              <a:pPr algn="ctr"/>
              <a:endParaRPr lang="en-US"/>
            </a:p>
          </p:txBody>
        </p:sp>
      </p:grpSp>
      <p:grpSp>
        <p:nvGrpSpPr>
          <p:cNvPr id="32771" name="Group 5"/>
          <p:cNvGrpSpPr>
            <a:grpSpLocks/>
          </p:cNvGrpSpPr>
          <p:nvPr/>
        </p:nvGrpSpPr>
        <p:grpSpPr bwMode="auto">
          <a:xfrm rot="-1231989">
            <a:off x="3048000" y="374650"/>
            <a:ext cx="4014788" cy="6483350"/>
            <a:chOff x="1590" y="403"/>
            <a:chExt cx="2529" cy="4084"/>
          </a:xfrm>
        </p:grpSpPr>
        <p:sp>
          <p:nvSpPr>
            <p:cNvPr id="32774" name="Freeform 6"/>
            <p:cNvSpPr>
              <a:spLocks/>
            </p:cNvSpPr>
            <p:nvPr/>
          </p:nvSpPr>
          <p:spPr bwMode="auto">
            <a:xfrm rot="2209610">
              <a:off x="2439" y="2428"/>
              <a:ext cx="1680" cy="2059"/>
            </a:xfrm>
            <a:custGeom>
              <a:avLst/>
              <a:gdLst>
                <a:gd name="T0" fmla="*/ 265 w 1680"/>
                <a:gd name="T1" fmla="*/ 1914 h 2059"/>
                <a:gd name="T2" fmla="*/ 322 w 1680"/>
                <a:gd name="T3" fmla="*/ 1586 h 2059"/>
                <a:gd name="T4" fmla="*/ 329 w 1680"/>
                <a:gd name="T5" fmla="*/ 1322 h 2059"/>
                <a:gd name="T6" fmla="*/ 377 w 1680"/>
                <a:gd name="T7" fmla="*/ 1106 h 2059"/>
                <a:gd name="T8" fmla="*/ 409 w 1680"/>
                <a:gd name="T9" fmla="*/ 938 h 2059"/>
                <a:gd name="T10" fmla="*/ 313 w 1680"/>
                <a:gd name="T11" fmla="*/ 874 h 2059"/>
                <a:gd name="T12" fmla="*/ 221 w 1680"/>
                <a:gd name="T13" fmla="*/ 842 h 2059"/>
                <a:gd name="T14" fmla="*/ 119 w 1680"/>
                <a:gd name="T15" fmla="*/ 694 h 2059"/>
                <a:gd name="T16" fmla="*/ 17 w 1680"/>
                <a:gd name="T17" fmla="*/ 619 h 2059"/>
                <a:gd name="T18" fmla="*/ 17 w 1680"/>
                <a:gd name="T19" fmla="*/ 471 h 2059"/>
                <a:gd name="T20" fmla="*/ 17 w 1680"/>
                <a:gd name="T21" fmla="*/ 322 h 2059"/>
                <a:gd name="T22" fmla="*/ 119 w 1680"/>
                <a:gd name="T23" fmla="*/ 173 h 2059"/>
                <a:gd name="T24" fmla="*/ 322 w 1680"/>
                <a:gd name="T25" fmla="*/ 99 h 2059"/>
                <a:gd name="T26" fmla="*/ 424 w 1680"/>
                <a:gd name="T27" fmla="*/ 25 h 2059"/>
                <a:gd name="T28" fmla="*/ 628 w 1680"/>
                <a:gd name="T29" fmla="*/ 25 h 2059"/>
                <a:gd name="T30" fmla="*/ 628 w 1680"/>
                <a:gd name="T31" fmla="*/ 173 h 2059"/>
                <a:gd name="T32" fmla="*/ 832 w 1680"/>
                <a:gd name="T33" fmla="*/ 173 h 2059"/>
                <a:gd name="T34" fmla="*/ 933 w 1680"/>
                <a:gd name="T35" fmla="*/ 248 h 2059"/>
                <a:gd name="T36" fmla="*/ 1137 w 1680"/>
                <a:gd name="T37" fmla="*/ 322 h 2059"/>
                <a:gd name="T38" fmla="*/ 1239 w 1680"/>
                <a:gd name="T39" fmla="*/ 471 h 2059"/>
                <a:gd name="T40" fmla="*/ 1239 w 1680"/>
                <a:gd name="T41" fmla="*/ 545 h 2059"/>
                <a:gd name="T42" fmla="*/ 1341 w 1680"/>
                <a:gd name="T43" fmla="*/ 768 h 2059"/>
                <a:gd name="T44" fmla="*/ 1442 w 1680"/>
                <a:gd name="T45" fmla="*/ 917 h 2059"/>
                <a:gd name="T46" fmla="*/ 1646 w 1680"/>
                <a:gd name="T47" fmla="*/ 917 h 2059"/>
                <a:gd name="T48" fmla="*/ 1646 w 1680"/>
                <a:gd name="T49" fmla="*/ 991 h 2059"/>
                <a:gd name="T50" fmla="*/ 1544 w 1680"/>
                <a:gd name="T51" fmla="*/ 1140 h 2059"/>
                <a:gd name="T52" fmla="*/ 1442 w 1680"/>
                <a:gd name="T53" fmla="*/ 1288 h 2059"/>
                <a:gd name="T54" fmla="*/ 1137 w 1680"/>
                <a:gd name="T55" fmla="*/ 1437 h 2059"/>
                <a:gd name="T56" fmla="*/ 933 w 1680"/>
                <a:gd name="T57" fmla="*/ 1660 h 2059"/>
                <a:gd name="T58" fmla="*/ 730 w 1680"/>
                <a:gd name="T59" fmla="*/ 1809 h 2059"/>
                <a:gd name="T60" fmla="*/ 457 w 1680"/>
                <a:gd name="T61" fmla="*/ 2042 h 2059"/>
                <a:gd name="T62" fmla="*/ 265 w 1680"/>
                <a:gd name="T63" fmla="*/ 1914 h 20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80"/>
                <a:gd name="T97" fmla="*/ 0 h 2059"/>
                <a:gd name="T98" fmla="*/ 1680 w 1680"/>
                <a:gd name="T99" fmla="*/ 2059 h 20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80" h="2059">
                  <a:moveTo>
                    <a:pt x="265" y="1914"/>
                  </a:moveTo>
                  <a:cubicBezTo>
                    <a:pt x="243" y="1838"/>
                    <a:pt x="311" y="1685"/>
                    <a:pt x="322" y="1586"/>
                  </a:cubicBezTo>
                  <a:cubicBezTo>
                    <a:pt x="333" y="1487"/>
                    <a:pt x="320" y="1402"/>
                    <a:pt x="329" y="1322"/>
                  </a:cubicBezTo>
                  <a:cubicBezTo>
                    <a:pt x="338" y="1242"/>
                    <a:pt x="364" y="1170"/>
                    <a:pt x="377" y="1106"/>
                  </a:cubicBezTo>
                  <a:cubicBezTo>
                    <a:pt x="390" y="1042"/>
                    <a:pt x="420" y="976"/>
                    <a:pt x="409" y="938"/>
                  </a:cubicBezTo>
                  <a:cubicBezTo>
                    <a:pt x="398" y="900"/>
                    <a:pt x="344" y="890"/>
                    <a:pt x="313" y="874"/>
                  </a:cubicBezTo>
                  <a:cubicBezTo>
                    <a:pt x="282" y="858"/>
                    <a:pt x="253" y="872"/>
                    <a:pt x="221" y="842"/>
                  </a:cubicBezTo>
                  <a:cubicBezTo>
                    <a:pt x="189" y="812"/>
                    <a:pt x="153" y="731"/>
                    <a:pt x="119" y="694"/>
                  </a:cubicBezTo>
                  <a:cubicBezTo>
                    <a:pt x="85" y="657"/>
                    <a:pt x="34" y="657"/>
                    <a:pt x="17" y="619"/>
                  </a:cubicBezTo>
                  <a:cubicBezTo>
                    <a:pt x="0" y="582"/>
                    <a:pt x="17" y="520"/>
                    <a:pt x="17" y="471"/>
                  </a:cubicBezTo>
                  <a:cubicBezTo>
                    <a:pt x="17" y="421"/>
                    <a:pt x="0" y="372"/>
                    <a:pt x="17" y="322"/>
                  </a:cubicBezTo>
                  <a:cubicBezTo>
                    <a:pt x="34" y="273"/>
                    <a:pt x="68" y="211"/>
                    <a:pt x="119" y="173"/>
                  </a:cubicBezTo>
                  <a:cubicBezTo>
                    <a:pt x="170" y="136"/>
                    <a:pt x="272" y="124"/>
                    <a:pt x="322" y="99"/>
                  </a:cubicBezTo>
                  <a:cubicBezTo>
                    <a:pt x="373" y="74"/>
                    <a:pt x="373" y="37"/>
                    <a:pt x="424" y="25"/>
                  </a:cubicBezTo>
                  <a:cubicBezTo>
                    <a:pt x="475" y="12"/>
                    <a:pt x="594" y="0"/>
                    <a:pt x="628" y="25"/>
                  </a:cubicBezTo>
                  <a:cubicBezTo>
                    <a:pt x="662" y="50"/>
                    <a:pt x="594" y="149"/>
                    <a:pt x="628" y="173"/>
                  </a:cubicBezTo>
                  <a:cubicBezTo>
                    <a:pt x="662" y="198"/>
                    <a:pt x="781" y="161"/>
                    <a:pt x="832" y="173"/>
                  </a:cubicBezTo>
                  <a:cubicBezTo>
                    <a:pt x="882" y="186"/>
                    <a:pt x="882" y="223"/>
                    <a:pt x="933" y="248"/>
                  </a:cubicBezTo>
                  <a:cubicBezTo>
                    <a:pt x="984" y="273"/>
                    <a:pt x="1086" y="285"/>
                    <a:pt x="1137" y="322"/>
                  </a:cubicBezTo>
                  <a:cubicBezTo>
                    <a:pt x="1188" y="359"/>
                    <a:pt x="1222" y="434"/>
                    <a:pt x="1239" y="471"/>
                  </a:cubicBezTo>
                  <a:cubicBezTo>
                    <a:pt x="1256" y="508"/>
                    <a:pt x="1222" y="495"/>
                    <a:pt x="1239" y="545"/>
                  </a:cubicBezTo>
                  <a:cubicBezTo>
                    <a:pt x="1256" y="595"/>
                    <a:pt x="1307" y="706"/>
                    <a:pt x="1341" y="768"/>
                  </a:cubicBezTo>
                  <a:cubicBezTo>
                    <a:pt x="1375" y="830"/>
                    <a:pt x="1392" y="892"/>
                    <a:pt x="1442" y="917"/>
                  </a:cubicBezTo>
                  <a:cubicBezTo>
                    <a:pt x="1493" y="941"/>
                    <a:pt x="1612" y="904"/>
                    <a:pt x="1646" y="917"/>
                  </a:cubicBezTo>
                  <a:cubicBezTo>
                    <a:pt x="1680" y="929"/>
                    <a:pt x="1663" y="954"/>
                    <a:pt x="1646" y="991"/>
                  </a:cubicBezTo>
                  <a:cubicBezTo>
                    <a:pt x="1629" y="1028"/>
                    <a:pt x="1578" y="1090"/>
                    <a:pt x="1544" y="1140"/>
                  </a:cubicBezTo>
                  <a:cubicBezTo>
                    <a:pt x="1510" y="1189"/>
                    <a:pt x="1510" y="1239"/>
                    <a:pt x="1442" y="1288"/>
                  </a:cubicBezTo>
                  <a:cubicBezTo>
                    <a:pt x="1375" y="1338"/>
                    <a:pt x="1222" y="1375"/>
                    <a:pt x="1137" y="1437"/>
                  </a:cubicBezTo>
                  <a:cubicBezTo>
                    <a:pt x="1052" y="1499"/>
                    <a:pt x="1001" y="1598"/>
                    <a:pt x="933" y="1660"/>
                  </a:cubicBezTo>
                  <a:cubicBezTo>
                    <a:pt x="865" y="1722"/>
                    <a:pt x="809" y="1745"/>
                    <a:pt x="730" y="1809"/>
                  </a:cubicBezTo>
                  <a:cubicBezTo>
                    <a:pt x="651" y="1873"/>
                    <a:pt x="534" y="2025"/>
                    <a:pt x="457" y="2042"/>
                  </a:cubicBezTo>
                  <a:cubicBezTo>
                    <a:pt x="380" y="2059"/>
                    <a:pt x="287" y="1990"/>
                    <a:pt x="265" y="1914"/>
                  </a:cubicBezTo>
                  <a:close/>
                </a:path>
              </a:pathLst>
            </a:custGeom>
            <a:noFill/>
            <a:ln w="38100">
              <a:solidFill>
                <a:srgbClr val="FF0000"/>
              </a:solidFill>
              <a:round/>
              <a:headEnd/>
              <a:tailEnd/>
            </a:ln>
          </p:spPr>
          <p:txBody>
            <a:bodyPr wrap="none"/>
            <a:lstStyle/>
            <a:p>
              <a:endParaRPr lang="en-US"/>
            </a:p>
          </p:txBody>
        </p:sp>
        <p:sp>
          <p:nvSpPr>
            <p:cNvPr id="32775" name="Oval 7"/>
            <p:cNvSpPr>
              <a:spLocks noChangeArrowheads="1"/>
            </p:cNvSpPr>
            <p:nvPr/>
          </p:nvSpPr>
          <p:spPr bwMode="auto">
            <a:xfrm rot="2209610">
              <a:off x="1590" y="403"/>
              <a:ext cx="192" cy="192"/>
            </a:xfrm>
            <a:prstGeom prst="ellipse">
              <a:avLst/>
            </a:prstGeom>
            <a:noFill/>
            <a:ln w="38100">
              <a:solidFill>
                <a:srgbClr val="FF0000"/>
              </a:solidFill>
              <a:round/>
              <a:headEnd/>
              <a:tailEnd/>
            </a:ln>
          </p:spPr>
          <p:txBody>
            <a:bodyPr wrap="none" anchor="ctr"/>
            <a:lstStyle/>
            <a:p>
              <a:pPr algn="ctr"/>
              <a:endParaRPr lang="en-US"/>
            </a:p>
          </p:txBody>
        </p:sp>
      </p:grpSp>
      <p:sp>
        <p:nvSpPr>
          <p:cNvPr id="32772" name="Line 8"/>
          <p:cNvSpPr>
            <a:spLocks noChangeShapeType="1"/>
          </p:cNvSpPr>
          <p:nvPr/>
        </p:nvSpPr>
        <p:spPr bwMode="auto">
          <a:xfrm flipH="1" flipV="1">
            <a:off x="2971800" y="1981200"/>
            <a:ext cx="609600" cy="381000"/>
          </a:xfrm>
          <a:prstGeom prst="line">
            <a:avLst/>
          </a:prstGeom>
          <a:noFill/>
          <a:ln w="38100">
            <a:solidFill>
              <a:schemeClr val="accent1"/>
            </a:solidFill>
            <a:round/>
            <a:headEnd/>
            <a:tailEnd type="triangle" w="med" len="med"/>
          </a:ln>
        </p:spPr>
        <p:txBody>
          <a:bodyPr wrap="none"/>
          <a:lstStyle/>
          <a:p>
            <a:endParaRPr lang="en-US"/>
          </a:p>
        </p:txBody>
      </p:sp>
      <p:sp>
        <p:nvSpPr>
          <p:cNvPr id="32773" name="Line 9"/>
          <p:cNvSpPr>
            <a:spLocks noChangeShapeType="1"/>
          </p:cNvSpPr>
          <p:nvPr/>
        </p:nvSpPr>
        <p:spPr bwMode="auto">
          <a:xfrm flipH="1" flipV="1">
            <a:off x="5791200" y="3810000"/>
            <a:ext cx="762000" cy="533400"/>
          </a:xfrm>
          <a:prstGeom prst="line">
            <a:avLst/>
          </a:prstGeom>
          <a:noFill/>
          <a:ln w="38100">
            <a:solidFill>
              <a:srgbClr val="FF0000"/>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rot="-652594">
            <a:off x="1905000" y="228600"/>
            <a:ext cx="3255963" cy="3898900"/>
            <a:chOff x="1590" y="403"/>
            <a:chExt cx="2051" cy="2456"/>
          </a:xfrm>
        </p:grpSpPr>
        <p:sp>
          <p:nvSpPr>
            <p:cNvPr id="33800" name="Freeform 3"/>
            <p:cNvSpPr>
              <a:spLocks/>
            </p:cNvSpPr>
            <p:nvPr/>
          </p:nvSpPr>
          <p:spPr bwMode="auto">
            <a:xfrm rot="2209610">
              <a:off x="1924" y="958"/>
              <a:ext cx="1717" cy="1901"/>
            </a:xfrm>
            <a:custGeom>
              <a:avLst/>
              <a:gdLst>
                <a:gd name="T0" fmla="*/ 1717 w 1717"/>
                <a:gd name="T1" fmla="*/ 797 h 1901"/>
                <a:gd name="T2" fmla="*/ 1560 w 1717"/>
                <a:gd name="T3" fmla="*/ 912 h 1901"/>
                <a:gd name="T4" fmla="*/ 1438 w 1717"/>
                <a:gd name="T5" fmla="*/ 957 h 1901"/>
                <a:gd name="T6" fmla="*/ 1328 w 1717"/>
                <a:gd name="T7" fmla="*/ 1080 h 1901"/>
                <a:gd name="T8" fmla="*/ 1288 w 1717"/>
                <a:gd name="T9" fmla="*/ 1264 h 1901"/>
                <a:gd name="T10" fmla="*/ 1234 w 1717"/>
                <a:gd name="T11" fmla="*/ 1402 h 1901"/>
                <a:gd name="T12" fmla="*/ 1224 w 1717"/>
                <a:gd name="T13" fmla="*/ 1552 h 1901"/>
                <a:gd name="T14" fmla="*/ 1152 w 1717"/>
                <a:gd name="T15" fmla="*/ 1560 h 1901"/>
                <a:gd name="T16" fmla="*/ 1096 w 1717"/>
                <a:gd name="T17" fmla="*/ 1352 h 1901"/>
                <a:gd name="T18" fmla="*/ 832 w 1717"/>
                <a:gd name="T19" fmla="*/ 1312 h 1901"/>
                <a:gd name="T20" fmla="*/ 704 w 1717"/>
                <a:gd name="T21" fmla="*/ 1408 h 1901"/>
                <a:gd name="T22" fmla="*/ 736 w 1717"/>
                <a:gd name="T23" fmla="*/ 1608 h 1901"/>
                <a:gd name="T24" fmla="*/ 832 w 1717"/>
                <a:gd name="T25" fmla="*/ 1608 h 1901"/>
                <a:gd name="T26" fmla="*/ 840 w 1717"/>
                <a:gd name="T27" fmla="*/ 1864 h 1901"/>
                <a:gd name="T28" fmla="*/ 567 w 1717"/>
                <a:gd name="T29" fmla="*/ 1828 h 1901"/>
                <a:gd name="T30" fmla="*/ 390 w 1717"/>
                <a:gd name="T31" fmla="*/ 1520 h 1901"/>
                <a:gd name="T32" fmla="*/ 293 w 1717"/>
                <a:gd name="T33" fmla="*/ 1217 h 1901"/>
                <a:gd name="T34" fmla="*/ 258 w 1717"/>
                <a:gd name="T35" fmla="*/ 1490 h 1901"/>
                <a:gd name="T36" fmla="*/ 217 w 1717"/>
                <a:gd name="T37" fmla="*/ 1180 h 1901"/>
                <a:gd name="T38" fmla="*/ 241 w 1717"/>
                <a:gd name="T39" fmla="*/ 945 h 1901"/>
                <a:gd name="T40" fmla="*/ 355 w 1717"/>
                <a:gd name="T41" fmla="*/ 684 h 1901"/>
                <a:gd name="T42" fmla="*/ 318 w 1717"/>
                <a:gd name="T43" fmla="*/ 437 h 1901"/>
                <a:gd name="T44" fmla="*/ 13 w 1717"/>
                <a:gd name="T45" fmla="*/ 317 h 1901"/>
                <a:gd name="T46" fmla="*/ 237 w 1717"/>
                <a:gd name="T47" fmla="*/ 5 h 1901"/>
                <a:gd name="T48" fmla="*/ 522 w 1717"/>
                <a:gd name="T49" fmla="*/ 289 h 1901"/>
                <a:gd name="T50" fmla="*/ 726 w 1717"/>
                <a:gd name="T51" fmla="*/ 289 h 1901"/>
                <a:gd name="T52" fmla="*/ 827 w 1717"/>
                <a:gd name="T53" fmla="*/ 363 h 1901"/>
                <a:gd name="T54" fmla="*/ 827 w 1717"/>
                <a:gd name="T55" fmla="*/ 140 h 1901"/>
                <a:gd name="T56" fmla="*/ 929 w 1717"/>
                <a:gd name="T57" fmla="*/ 214 h 1901"/>
                <a:gd name="T58" fmla="*/ 1133 w 1717"/>
                <a:gd name="T59" fmla="*/ 363 h 1901"/>
                <a:gd name="T60" fmla="*/ 1133 w 1717"/>
                <a:gd name="T61" fmla="*/ 214 h 1901"/>
                <a:gd name="T62" fmla="*/ 1362 w 1717"/>
                <a:gd name="T63" fmla="*/ 287 h 1901"/>
                <a:gd name="T64" fmla="*/ 1234 w 1717"/>
                <a:gd name="T65" fmla="*/ 437 h 1901"/>
                <a:gd name="T66" fmla="*/ 1093 w 1717"/>
                <a:gd name="T67" fmla="*/ 489 h 1901"/>
                <a:gd name="T68" fmla="*/ 933 w 1717"/>
                <a:gd name="T69" fmla="*/ 625 h 1901"/>
                <a:gd name="T70" fmla="*/ 1036 w 1717"/>
                <a:gd name="T71" fmla="*/ 785 h 1901"/>
                <a:gd name="T72" fmla="*/ 1234 w 1717"/>
                <a:gd name="T73" fmla="*/ 734 h 1901"/>
                <a:gd name="T74" fmla="*/ 1234 w 1717"/>
                <a:gd name="T75" fmla="*/ 586 h 1901"/>
                <a:gd name="T76" fmla="*/ 1337 w 1717"/>
                <a:gd name="T77" fmla="*/ 511 h 1901"/>
                <a:gd name="T78" fmla="*/ 1482 w 1717"/>
                <a:gd name="T79" fmla="*/ 471 h 1901"/>
                <a:gd name="T80" fmla="*/ 1642 w 1717"/>
                <a:gd name="T81" fmla="*/ 660 h 1901"/>
                <a:gd name="T82" fmla="*/ 1580 w 1717"/>
                <a:gd name="T83" fmla="*/ 726 h 1901"/>
                <a:gd name="T84" fmla="*/ 1717 w 1717"/>
                <a:gd name="T85" fmla="*/ 797 h 1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17"/>
                <a:gd name="T130" fmla="*/ 0 h 1901"/>
                <a:gd name="T131" fmla="*/ 1717 w 1717"/>
                <a:gd name="T132" fmla="*/ 1901 h 1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17" h="1901">
                  <a:moveTo>
                    <a:pt x="1717" y="797"/>
                  </a:moveTo>
                  <a:cubicBezTo>
                    <a:pt x="1714" y="828"/>
                    <a:pt x="1606" y="885"/>
                    <a:pt x="1560" y="912"/>
                  </a:cubicBezTo>
                  <a:cubicBezTo>
                    <a:pt x="1514" y="939"/>
                    <a:pt x="1477" y="929"/>
                    <a:pt x="1438" y="957"/>
                  </a:cubicBezTo>
                  <a:cubicBezTo>
                    <a:pt x="1399" y="985"/>
                    <a:pt x="1353" y="1029"/>
                    <a:pt x="1328" y="1080"/>
                  </a:cubicBezTo>
                  <a:cubicBezTo>
                    <a:pt x="1303" y="1131"/>
                    <a:pt x="1304" y="1210"/>
                    <a:pt x="1288" y="1264"/>
                  </a:cubicBezTo>
                  <a:cubicBezTo>
                    <a:pt x="1272" y="1318"/>
                    <a:pt x="1245" y="1354"/>
                    <a:pt x="1234" y="1402"/>
                  </a:cubicBezTo>
                  <a:cubicBezTo>
                    <a:pt x="1223" y="1450"/>
                    <a:pt x="1238" y="1526"/>
                    <a:pt x="1224" y="1552"/>
                  </a:cubicBezTo>
                  <a:cubicBezTo>
                    <a:pt x="1210" y="1578"/>
                    <a:pt x="1173" y="1593"/>
                    <a:pt x="1152" y="1560"/>
                  </a:cubicBezTo>
                  <a:cubicBezTo>
                    <a:pt x="1131" y="1527"/>
                    <a:pt x="1149" y="1393"/>
                    <a:pt x="1096" y="1352"/>
                  </a:cubicBezTo>
                  <a:cubicBezTo>
                    <a:pt x="1043" y="1311"/>
                    <a:pt x="897" y="1303"/>
                    <a:pt x="832" y="1312"/>
                  </a:cubicBezTo>
                  <a:cubicBezTo>
                    <a:pt x="767" y="1321"/>
                    <a:pt x="720" y="1359"/>
                    <a:pt x="704" y="1408"/>
                  </a:cubicBezTo>
                  <a:cubicBezTo>
                    <a:pt x="688" y="1457"/>
                    <a:pt x="715" y="1575"/>
                    <a:pt x="736" y="1608"/>
                  </a:cubicBezTo>
                  <a:cubicBezTo>
                    <a:pt x="757" y="1641"/>
                    <a:pt x="815" y="1565"/>
                    <a:pt x="832" y="1608"/>
                  </a:cubicBezTo>
                  <a:cubicBezTo>
                    <a:pt x="849" y="1651"/>
                    <a:pt x="884" y="1827"/>
                    <a:pt x="840" y="1864"/>
                  </a:cubicBezTo>
                  <a:cubicBezTo>
                    <a:pt x="796" y="1901"/>
                    <a:pt x="642" y="1885"/>
                    <a:pt x="567" y="1828"/>
                  </a:cubicBezTo>
                  <a:cubicBezTo>
                    <a:pt x="492" y="1771"/>
                    <a:pt x="436" y="1621"/>
                    <a:pt x="390" y="1520"/>
                  </a:cubicBezTo>
                  <a:cubicBezTo>
                    <a:pt x="344" y="1418"/>
                    <a:pt x="315" y="1223"/>
                    <a:pt x="293" y="1217"/>
                  </a:cubicBezTo>
                  <a:cubicBezTo>
                    <a:pt x="270" y="1212"/>
                    <a:pt x="271" y="1496"/>
                    <a:pt x="258" y="1490"/>
                  </a:cubicBezTo>
                  <a:cubicBezTo>
                    <a:pt x="245" y="1484"/>
                    <a:pt x="220" y="1271"/>
                    <a:pt x="217" y="1180"/>
                  </a:cubicBezTo>
                  <a:cubicBezTo>
                    <a:pt x="214" y="1089"/>
                    <a:pt x="218" y="1028"/>
                    <a:pt x="241" y="945"/>
                  </a:cubicBezTo>
                  <a:cubicBezTo>
                    <a:pt x="264" y="862"/>
                    <a:pt x="343" y="768"/>
                    <a:pt x="355" y="684"/>
                  </a:cubicBezTo>
                  <a:cubicBezTo>
                    <a:pt x="368" y="600"/>
                    <a:pt x="375" y="498"/>
                    <a:pt x="318" y="437"/>
                  </a:cubicBezTo>
                  <a:cubicBezTo>
                    <a:pt x="261" y="376"/>
                    <a:pt x="26" y="389"/>
                    <a:pt x="13" y="317"/>
                  </a:cubicBezTo>
                  <a:cubicBezTo>
                    <a:pt x="0" y="245"/>
                    <a:pt x="152" y="10"/>
                    <a:pt x="237" y="5"/>
                  </a:cubicBezTo>
                  <a:cubicBezTo>
                    <a:pt x="322" y="0"/>
                    <a:pt x="440" y="242"/>
                    <a:pt x="522" y="289"/>
                  </a:cubicBezTo>
                  <a:cubicBezTo>
                    <a:pt x="604" y="336"/>
                    <a:pt x="674" y="276"/>
                    <a:pt x="726" y="289"/>
                  </a:cubicBezTo>
                  <a:cubicBezTo>
                    <a:pt x="777" y="301"/>
                    <a:pt x="810" y="388"/>
                    <a:pt x="827" y="363"/>
                  </a:cubicBezTo>
                  <a:cubicBezTo>
                    <a:pt x="845" y="338"/>
                    <a:pt x="810" y="165"/>
                    <a:pt x="827" y="140"/>
                  </a:cubicBezTo>
                  <a:cubicBezTo>
                    <a:pt x="845" y="115"/>
                    <a:pt x="878" y="177"/>
                    <a:pt x="929" y="214"/>
                  </a:cubicBezTo>
                  <a:cubicBezTo>
                    <a:pt x="980" y="252"/>
                    <a:pt x="1098" y="363"/>
                    <a:pt x="1133" y="363"/>
                  </a:cubicBezTo>
                  <a:cubicBezTo>
                    <a:pt x="1166" y="363"/>
                    <a:pt x="1095" y="227"/>
                    <a:pt x="1133" y="214"/>
                  </a:cubicBezTo>
                  <a:cubicBezTo>
                    <a:pt x="1171" y="202"/>
                    <a:pt x="1345" y="250"/>
                    <a:pt x="1362" y="287"/>
                  </a:cubicBezTo>
                  <a:cubicBezTo>
                    <a:pt x="1379" y="324"/>
                    <a:pt x="1279" y="404"/>
                    <a:pt x="1234" y="437"/>
                  </a:cubicBezTo>
                  <a:cubicBezTo>
                    <a:pt x="1189" y="471"/>
                    <a:pt x="1143" y="457"/>
                    <a:pt x="1093" y="489"/>
                  </a:cubicBezTo>
                  <a:cubicBezTo>
                    <a:pt x="1043" y="520"/>
                    <a:pt x="943" y="575"/>
                    <a:pt x="933" y="625"/>
                  </a:cubicBezTo>
                  <a:cubicBezTo>
                    <a:pt x="924" y="674"/>
                    <a:pt x="986" y="766"/>
                    <a:pt x="1036" y="785"/>
                  </a:cubicBezTo>
                  <a:cubicBezTo>
                    <a:pt x="1086" y="803"/>
                    <a:pt x="1201" y="768"/>
                    <a:pt x="1234" y="734"/>
                  </a:cubicBezTo>
                  <a:cubicBezTo>
                    <a:pt x="1267" y="701"/>
                    <a:pt x="1218" y="623"/>
                    <a:pt x="1234" y="586"/>
                  </a:cubicBezTo>
                  <a:cubicBezTo>
                    <a:pt x="1251" y="549"/>
                    <a:pt x="1295" y="531"/>
                    <a:pt x="1337" y="511"/>
                  </a:cubicBezTo>
                  <a:cubicBezTo>
                    <a:pt x="1378" y="492"/>
                    <a:pt x="1432" y="446"/>
                    <a:pt x="1482" y="471"/>
                  </a:cubicBezTo>
                  <a:cubicBezTo>
                    <a:pt x="1533" y="495"/>
                    <a:pt x="1625" y="617"/>
                    <a:pt x="1642" y="660"/>
                  </a:cubicBezTo>
                  <a:cubicBezTo>
                    <a:pt x="1658" y="702"/>
                    <a:pt x="1567" y="703"/>
                    <a:pt x="1580" y="726"/>
                  </a:cubicBezTo>
                  <a:cubicBezTo>
                    <a:pt x="1593" y="748"/>
                    <a:pt x="1688" y="782"/>
                    <a:pt x="1717" y="797"/>
                  </a:cubicBezTo>
                  <a:close/>
                </a:path>
              </a:pathLst>
            </a:custGeom>
            <a:noFill/>
            <a:ln w="38100">
              <a:solidFill>
                <a:schemeClr val="accent1"/>
              </a:solidFill>
              <a:round/>
              <a:headEnd/>
              <a:tailEnd/>
            </a:ln>
          </p:spPr>
          <p:txBody>
            <a:bodyPr wrap="none"/>
            <a:lstStyle/>
            <a:p>
              <a:endParaRPr lang="en-US"/>
            </a:p>
          </p:txBody>
        </p:sp>
        <p:sp>
          <p:nvSpPr>
            <p:cNvPr id="33801" name="Oval 4"/>
            <p:cNvSpPr>
              <a:spLocks noChangeArrowheads="1"/>
            </p:cNvSpPr>
            <p:nvPr/>
          </p:nvSpPr>
          <p:spPr bwMode="auto">
            <a:xfrm rot="2209610">
              <a:off x="1590" y="403"/>
              <a:ext cx="192" cy="192"/>
            </a:xfrm>
            <a:prstGeom prst="ellipse">
              <a:avLst/>
            </a:prstGeom>
            <a:noFill/>
            <a:ln w="38100">
              <a:solidFill>
                <a:schemeClr val="accent1"/>
              </a:solidFill>
              <a:round/>
              <a:headEnd/>
              <a:tailEnd/>
            </a:ln>
          </p:spPr>
          <p:txBody>
            <a:bodyPr wrap="none" anchor="ctr"/>
            <a:lstStyle/>
            <a:p>
              <a:pPr algn="ctr"/>
              <a:endParaRPr lang="en-US"/>
            </a:p>
          </p:txBody>
        </p:sp>
      </p:grpSp>
      <p:grpSp>
        <p:nvGrpSpPr>
          <p:cNvPr id="33795" name="Group 5"/>
          <p:cNvGrpSpPr>
            <a:grpSpLocks/>
          </p:cNvGrpSpPr>
          <p:nvPr/>
        </p:nvGrpSpPr>
        <p:grpSpPr bwMode="auto">
          <a:xfrm rot="-483769">
            <a:off x="2895600" y="533400"/>
            <a:ext cx="4014788" cy="6483350"/>
            <a:chOff x="1590" y="403"/>
            <a:chExt cx="2529" cy="4084"/>
          </a:xfrm>
        </p:grpSpPr>
        <p:sp>
          <p:nvSpPr>
            <p:cNvPr id="33798" name="Freeform 6"/>
            <p:cNvSpPr>
              <a:spLocks/>
            </p:cNvSpPr>
            <p:nvPr/>
          </p:nvSpPr>
          <p:spPr bwMode="auto">
            <a:xfrm rot="2209610">
              <a:off x="2439" y="2428"/>
              <a:ext cx="1680" cy="2059"/>
            </a:xfrm>
            <a:custGeom>
              <a:avLst/>
              <a:gdLst>
                <a:gd name="T0" fmla="*/ 265 w 1680"/>
                <a:gd name="T1" fmla="*/ 1914 h 2059"/>
                <a:gd name="T2" fmla="*/ 322 w 1680"/>
                <a:gd name="T3" fmla="*/ 1586 h 2059"/>
                <a:gd name="T4" fmla="*/ 329 w 1680"/>
                <a:gd name="T5" fmla="*/ 1322 h 2059"/>
                <a:gd name="T6" fmla="*/ 377 w 1680"/>
                <a:gd name="T7" fmla="*/ 1106 h 2059"/>
                <a:gd name="T8" fmla="*/ 409 w 1680"/>
                <a:gd name="T9" fmla="*/ 938 h 2059"/>
                <a:gd name="T10" fmla="*/ 313 w 1680"/>
                <a:gd name="T11" fmla="*/ 874 h 2059"/>
                <a:gd name="T12" fmla="*/ 221 w 1680"/>
                <a:gd name="T13" fmla="*/ 842 h 2059"/>
                <a:gd name="T14" fmla="*/ 119 w 1680"/>
                <a:gd name="T15" fmla="*/ 694 h 2059"/>
                <a:gd name="T16" fmla="*/ 17 w 1680"/>
                <a:gd name="T17" fmla="*/ 619 h 2059"/>
                <a:gd name="T18" fmla="*/ 17 w 1680"/>
                <a:gd name="T19" fmla="*/ 471 h 2059"/>
                <a:gd name="T20" fmla="*/ 17 w 1680"/>
                <a:gd name="T21" fmla="*/ 322 h 2059"/>
                <a:gd name="T22" fmla="*/ 119 w 1680"/>
                <a:gd name="T23" fmla="*/ 173 h 2059"/>
                <a:gd name="T24" fmla="*/ 322 w 1680"/>
                <a:gd name="T25" fmla="*/ 99 h 2059"/>
                <a:gd name="T26" fmla="*/ 424 w 1680"/>
                <a:gd name="T27" fmla="*/ 25 h 2059"/>
                <a:gd name="T28" fmla="*/ 628 w 1680"/>
                <a:gd name="T29" fmla="*/ 25 h 2059"/>
                <a:gd name="T30" fmla="*/ 628 w 1680"/>
                <a:gd name="T31" fmla="*/ 173 h 2059"/>
                <a:gd name="T32" fmla="*/ 832 w 1680"/>
                <a:gd name="T33" fmla="*/ 173 h 2059"/>
                <a:gd name="T34" fmla="*/ 933 w 1680"/>
                <a:gd name="T35" fmla="*/ 248 h 2059"/>
                <a:gd name="T36" fmla="*/ 1137 w 1680"/>
                <a:gd name="T37" fmla="*/ 322 h 2059"/>
                <a:gd name="T38" fmla="*/ 1239 w 1680"/>
                <a:gd name="T39" fmla="*/ 471 h 2059"/>
                <a:gd name="T40" fmla="*/ 1239 w 1680"/>
                <a:gd name="T41" fmla="*/ 545 h 2059"/>
                <a:gd name="T42" fmla="*/ 1341 w 1680"/>
                <a:gd name="T43" fmla="*/ 768 h 2059"/>
                <a:gd name="T44" fmla="*/ 1442 w 1680"/>
                <a:gd name="T45" fmla="*/ 917 h 2059"/>
                <a:gd name="T46" fmla="*/ 1646 w 1680"/>
                <a:gd name="T47" fmla="*/ 917 h 2059"/>
                <a:gd name="T48" fmla="*/ 1646 w 1680"/>
                <a:gd name="T49" fmla="*/ 991 h 2059"/>
                <a:gd name="T50" fmla="*/ 1544 w 1680"/>
                <a:gd name="T51" fmla="*/ 1140 h 2059"/>
                <a:gd name="T52" fmla="*/ 1442 w 1680"/>
                <a:gd name="T53" fmla="*/ 1288 h 2059"/>
                <a:gd name="T54" fmla="*/ 1137 w 1680"/>
                <a:gd name="T55" fmla="*/ 1437 h 2059"/>
                <a:gd name="T56" fmla="*/ 933 w 1680"/>
                <a:gd name="T57" fmla="*/ 1660 h 2059"/>
                <a:gd name="T58" fmla="*/ 730 w 1680"/>
                <a:gd name="T59" fmla="*/ 1809 h 2059"/>
                <a:gd name="T60" fmla="*/ 457 w 1680"/>
                <a:gd name="T61" fmla="*/ 2042 h 2059"/>
                <a:gd name="T62" fmla="*/ 265 w 1680"/>
                <a:gd name="T63" fmla="*/ 1914 h 20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80"/>
                <a:gd name="T97" fmla="*/ 0 h 2059"/>
                <a:gd name="T98" fmla="*/ 1680 w 1680"/>
                <a:gd name="T99" fmla="*/ 2059 h 20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80" h="2059">
                  <a:moveTo>
                    <a:pt x="265" y="1914"/>
                  </a:moveTo>
                  <a:cubicBezTo>
                    <a:pt x="243" y="1838"/>
                    <a:pt x="311" y="1685"/>
                    <a:pt x="322" y="1586"/>
                  </a:cubicBezTo>
                  <a:cubicBezTo>
                    <a:pt x="333" y="1487"/>
                    <a:pt x="320" y="1402"/>
                    <a:pt x="329" y="1322"/>
                  </a:cubicBezTo>
                  <a:cubicBezTo>
                    <a:pt x="338" y="1242"/>
                    <a:pt x="364" y="1170"/>
                    <a:pt x="377" y="1106"/>
                  </a:cubicBezTo>
                  <a:cubicBezTo>
                    <a:pt x="390" y="1042"/>
                    <a:pt x="420" y="976"/>
                    <a:pt x="409" y="938"/>
                  </a:cubicBezTo>
                  <a:cubicBezTo>
                    <a:pt x="398" y="900"/>
                    <a:pt x="344" y="890"/>
                    <a:pt x="313" y="874"/>
                  </a:cubicBezTo>
                  <a:cubicBezTo>
                    <a:pt x="282" y="858"/>
                    <a:pt x="253" y="872"/>
                    <a:pt x="221" y="842"/>
                  </a:cubicBezTo>
                  <a:cubicBezTo>
                    <a:pt x="189" y="812"/>
                    <a:pt x="153" y="731"/>
                    <a:pt x="119" y="694"/>
                  </a:cubicBezTo>
                  <a:cubicBezTo>
                    <a:pt x="85" y="657"/>
                    <a:pt x="34" y="657"/>
                    <a:pt x="17" y="619"/>
                  </a:cubicBezTo>
                  <a:cubicBezTo>
                    <a:pt x="0" y="582"/>
                    <a:pt x="17" y="520"/>
                    <a:pt x="17" y="471"/>
                  </a:cubicBezTo>
                  <a:cubicBezTo>
                    <a:pt x="17" y="421"/>
                    <a:pt x="0" y="372"/>
                    <a:pt x="17" y="322"/>
                  </a:cubicBezTo>
                  <a:cubicBezTo>
                    <a:pt x="34" y="273"/>
                    <a:pt x="68" y="211"/>
                    <a:pt x="119" y="173"/>
                  </a:cubicBezTo>
                  <a:cubicBezTo>
                    <a:pt x="170" y="136"/>
                    <a:pt x="272" y="124"/>
                    <a:pt x="322" y="99"/>
                  </a:cubicBezTo>
                  <a:cubicBezTo>
                    <a:pt x="373" y="74"/>
                    <a:pt x="373" y="37"/>
                    <a:pt x="424" y="25"/>
                  </a:cubicBezTo>
                  <a:cubicBezTo>
                    <a:pt x="475" y="12"/>
                    <a:pt x="594" y="0"/>
                    <a:pt x="628" y="25"/>
                  </a:cubicBezTo>
                  <a:cubicBezTo>
                    <a:pt x="662" y="50"/>
                    <a:pt x="594" y="149"/>
                    <a:pt x="628" y="173"/>
                  </a:cubicBezTo>
                  <a:cubicBezTo>
                    <a:pt x="662" y="198"/>
                    <a:pt x="781" y="161"/>
                    <a:pt x="832" y="173"/>
                  </a:cubicBezTo>
                  <a:cubicBezTo>
                    <a:pt x="882" y="186"/>
                    <a:pt x="882" y="223"/>
                    <a:pt x="933" y="248"/>
                  </a:cubicBezTo>
                  <a:cubicBezTo>
                    <a:pt x="984" y="273"/>
                    <a:pt x="1086" y="285"/>
                    <a:pt x="1137" y="322"/>
                  </a:cubicBezTo>
                  <a:cubicBezTo>
                    <a:pt x="1188" y="359"/>
                    <a:pt x="1222" y="434"/>
                    <a:pt x="1239" y="471"/>
                  </a:cubicBezTo>
                  <a:cubicBezTo>
                    <a:pt x="1256" y="508"/>
                    <a:pt x="1222" y="495"/>
                    <a:pt x="1239" y="545"/>
                  </a:cubicBezTo>
                  <a:cubicBezTo>
                    <a:pt x="1256" y="595"/>
                    <a:pt x="1307" y="706"/>
                    <a:pt x="1341" y="768"/>
                  </a:cubicBezTo>
                  <a:cubicBezTo>
                    <a:pt x="1375" y="830"/>
                    <a:pt x="1392" y="892"/>
                    <a:pt x="1442" y="917"/>
                  </a:cubicBezTo>
                  <a:cubicBezTo>
                    <a:pt x="1493" y="941"/>
                    <a:pt x="1612" y="904"/>
                    <a:pt x="1646" y="917"/>
                  </a:cubicBezTo>
                  <a:cubicBezTo>
                    <a:pt x="1680" y="929"/>
                    <a:pt x="1663" y="954"/>
                    <a:pt x="1646" y="991"/>
                  </a:cubicBezTo>
                  <a:cubicBezTo>
                    <a:pt x="1629" y="1028"/>
                    <a:pt x="1578" y="1090"/>
                    <a:pt x="1544" y="1140"/>
                  </a:cubicBezTo>
                  <a:cubicBezTo>
                    <a:pt x="1510" y="1189"/>
                    <a:pt x="1510" y="1239"/>
                    <a:pt x="1442" y="1288"/>
                  </a:cubicBezTo>
                  <a:cubicBezTo>
                    <a:pt x="1375" y="1338"/>
                    <a:pt x="1222" y="1375"/>
                    <a:pt x="1137" y="1437"/>
                  </a:cubicBezTo>
                  <a:cubicBezTo>
                    <a:pt x="1052" y="1499"/>
                    <a:pt x="1001" y="1598"/>
                    <a:pt x="933" y="1660"/>
                  </a:cubicBezTo>
                  <a:cubicBezTo>
                    <a:pt x="865" y="1722"/>
                    <a:pt x="809" y="1745"/>
                    <a:pt x="730" y="1809"/>
                  </a:cubicBezTo>
                  <a:cubicBezTo>
                    <a:pt x="651" y="1873"/>
                    <a:pt x="534" y="2025"/>
                    <a:pt x="457" y="2042"/>
                  </a:cubicBezTo>
                  <a:cubicBezTo>
                    <a:pt x="380" y="2059"/>
                    <a:pt x="287" y="1990"/>
                    <a:pt x="265" y="1914"/>
                  </a:cubicBezTo>
                  <a:close/>
                </a:path>
              </a:pathLst>
            </a:custGeom>
            <a:noFill/>
            <a:ln w="38100">
              <a:solidFill>
                <a:srgbClr val="FF0000"/>
              </a:solidFill>
              <a:round/>
              <a:headEnd/>
              <a:tailEnd/>
            </a:ln>
          </p:spPr>
          <p:txBody>
            <a:bodyPr wrap="none"/>
            <a:lstStyle/>
            <a:p>
              <a:endParaRPr lang="en-US"/>
            </a:p>
          </p:txBody>
        </p:sp>
        <p:sp>
          <p:nvSpPr>
            <p:cNvPr id="33799" name="Oval 7"/>
            <p:cNvSpPr>
              <a:spLocks noChangeArrowheads="1"/>
            </p:cNvSpPr>
            <p:nvPr/>
          </p:nvSpPr>
          <p:spPr bwMode="auto">
            <a:xfrm rot="2209610">
              <a:off x="1590" y="403"/>
              <a:ext cx="192" cy="192"/>
            </a:xfrm>
            <a:prstGeom prst="ellipse">
              <a:avLst/>
            </a:prstGeom>
            <a:noFill/>
            <a:ln w="38100">
              <a:solidFill>
                <a:srgbClr val="FF0000"/>
              </a:solidFill>
              <a:round/>
              <a:headEnd/>
              <a:tailEnd/>
            </a:ln>
          </p:spPr>
          <p:txBody>
            <a:bodyPr wrap="none" anchor="ctr"/>
            <a:lstStyle/>
            <a:p>
              <a:pPr algn="ctr"/>
              <a:endParaRPr lang="en-US"/>
            </a:p>
          </p:txBody>
        </p:sp>
      </p:grpSp>
      <p:sp>
        <p:nvSpPr>
          <p:cNvPr id="33796" name="Line 8"/>
          <p:cNvSpPr>
            <a:spLocks noChangeShapeType="1"/>
          </p:cNvSpPr>
          <p:nvPr/>
        </p:nvSpPr>
        <p:spPr bwMode="auto">
          <a:xfrm flipH="1" flipV="1">
            <a:off x="3505200" y="2209800"/>
            <a:ext cx="457200" cy="381000"/>
          </a:xfrm>
          <a:prstGeom prst="line">
            <a:avLst/>
          </a:prstGeom>
          <a:noFill/>
          <a:ln w="38100">
            <a:solidFill>
              <a:schemeClr val="accent1"/>
            </a:solidFill>
            <a:round/>
            <a:headEnd/>
            <a:tailEnd type="triangle" w="med" len="med"/>
          </a:ln>
        </p:spPr>
        <p:txBody>
          <a:bodyPr wrap="none"/>
          <a:lstStyle/>
          <a:p>
            <a:endParaRPr lang="en-US"/>
          </a:p>
        </p:txBody>
      </p:sp>
      <p:sp>
        <p:nvSpPr>
          <p:cNvPr id="33797" name="Line 9"/>
          <p:cNvSpPr>
            <a:spLocks noChangeShapeType="1"/>
          </p:cNvSpPr>
          <p:nvPr/>
        </p:nvSpPr>
        <p:spPr bwMode="auto">
          <a:xfrm flipH="1" flipV="1">
            <a:off x="5562600" y="4267200"/>
            <a:ext cx="609600" cy="685800"/>
          </a:xfrm>
          <a:prstGeom prst="line">
            <a:avLst/>
          </a:prstGeom>
          <a:noFill/>
          <a:ln w="38100">
            <a:solidFill>
              <a:srgbClr val="FF0000"/>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4818" name="Group 8"/>
          <p:cNvGrpSpPr>
            <a:grpSpLocks/>
          </p:cNvGrpSpPr>
          <p:nvPr/>
        </p:nvGrpSpPr>
        <p:grpSpPr bwMode="auto">
          <a:xfrm rot="-319161">
            <a:off x="2209800" y="457200"/>
            <a:ext cx="3255963" cy="3898900"/>
            <a:chOff x="1590" y="403"/>
            <a:chExt cx="2051" cy="2456"/>
          </a:xfrm>
        </p:grpSpPr>
        <p:sp>
          <p:nvSpPr>
            <p:cNvPr id="34824" name="Freeform 3"/>
            <p:cNvSpPr>
              <a:spLocks/>
            </p:cNvSpPr>
            <p:nvPr/>
          </p:nvSpPr>
          <p:spPr bwMode="auto">
            <a:xfrm rot="2209610">
              <a:off x="1924" y="958"/>
              <a:ext cx="1717" cy="1901"/>
            </a:xfrm>
            <a:custGeom>
              <a:avLst/>
              <a:gdLst>
                <a:gd name="T0" fmla="*/ 1717 w 1717"/>
                <a:gd name="T1" fmla="*/ 797 h 1901"/>
                <a:gd name="T2" fmla="*/ 1560 w 1717"/>
                <a:gd name="T3" fmla="*/ 912 h 1901"/>
                <a:gd name="T4" fmla="*/ 1438 w 1717"/>
                <a:gd name="T5" fmla="*/ 957 h 1901"/>
                <a:gd name="T6" fmla="*/ 1328 w 1717"/>
                <a:gd name="T7" fmla="*/ 1080 h 1901"/>
                <a:gd name="T8" fmla="*/ 1288 w 1717"/>
                <a:gd name="T9" fmla="*/ 1264 h 1901"/>
                <a:gd name="T10" fmla="*/ 1234 w 1717"/>
                <a:gd name="T11" fmla="*/ 1402 h 1901"/>
                <a:gd name="T12" fmla="*/ 1224 w 1717"/>
                <a:gd name="T13" fmla="*/ 1552 h 1901"/>
                <a:gd name="T14" fmla="*/ 1152 w 1717"/>
                <a:gd name="T15" fmla="*/ 1560 h 1901"/>
                <a:gd name="T16" fmla="*/ 1096 w 1717"/>
                <a:gd name="T17" fmla="*/ 1352 h 1901"/>
                <a:gd name="T18" fmla="*/ 832 w 1717"/>
                <a:gd name="T19" fmla="*/ 1312 h 1901"/>
                <a:gd name="T20" fmla="*/ 704 w 1717"/>
                <a:gd name="T21" fmla="*/ 1408 h 1901"/>
                <a:gd name="T22" fmla="*/ 736 w 1717"/>
                <a:gd name="T23" fmla="*/ 1608 h 1901"/>
                <a:gd name="T24" fmla="*/ 832 w 1717"/>
                <a:gd name="T25" fmla="*/ 1608 h 1901"/>
                <a:gd name="T26" fmla="*/ 840 w 1717"/>
                <a:gd name="T27" fmla="*/ 1864 h 1901"/>
                <a:gd name="T28" fmla="*/ 567 w 1717"/>
                <a:gd name="T29" fmla="*/ 1828 h 1901"/>
                <a:gd name="T30" fmla="*/ 390 w 1717"/>
                <a:gd name="T31" fmla="*/ 1520 h 1901"/>
                <a:gd name="T32" fmla="*/ 293 w 1717"/>
                <a:gd name="T33" fmla="*/ 1217 h 1901"/>
                <a:gd name="T34" fmla="*/ 258 w 1717"/>
                <a:gd name="T35" fmla="*/ 1490 h 1901"/>
                <a:gd name="T36" fmla="*/ 217 w 1717"/>
                <a:gd name="T37" fmla="*/ 1180 h 1901"/>
                <a:gd name="T38" fmla="*/ 241 w 1717"/>
                <a:gd name="T39" fmla="*/ 945 h 1901"/>
                <a:gd name="T40" fmla="*/ 355 w 1717"/>
                <a:gd name="T41" fmla="*/ 684 h 1901"/>
                <a:gd name="T42" fmla="*/ 318 w 1717"/>
                <a:gd name="T43" fmla="*/ 437 h 1901"/>
                <a:gd name="T44" fmla="*/ 13 w 1717"/>
                <a:gd name="T45" fmla="*/ 317 h 1901"/>
                <a:gd name="T46" fmla="*/ 237 w 1717"/>
                <a:gd name="T47" fmla="*/ 5 h 1901"/>
                <a:gd name="T48" fmla="*/ 522 w 1717"/>
                <a:gd name="T49" fmla="*/ 289 h 1901"/>
                <a:gd name="T50" fmla="*/ 726 w 1717"/>
                <a:gd name="T51" fmla="*/ 289 h 1901"/>
                <a:gd name="T52" fmla="*/ 827 w 1717"/>
                <a:gd name="T53" fmla="*/ 363 h 1901"/>
                <a:gd name="T54" fmla="*/ 827 w 1717"/>
                <a:gd name="T55" fmla="*/ 140 h 1901"/>
                <a:gd name="T56" fmla="*/ 929 w 1717"/>
                <a:gd name="T57" fmla="*/ 214 h 1901"/>
                <a:gd name="T58" fmla="*/ 1133 w 1717"/>
                <a:gd name="T59" fmla="*/ 363 h 1901"/>
                <a:gd name="T60" fmla="*/ 1133 w 1717"/>
                <a:gd name="T61" fmla="*/ 214 h 1901"/>
                <a:gd name="T62" fmla="*/ 1362 w 1717"/>
                <a:gd name="T63" fmla="*/ 287 h 1901"/>
                <a:gd name="T64" fmla="*/ 1234 w 1717"/>
                <a:gd name="T65" fmla="*/ 437 h 1901"/>
                <a:gd name="T66" fmla="*/ 1093 w 1717"/>
                <a:gd name="T67" fmla="*/ 489 h 1901"/>
                <a:gd name="T68" fmla="*/ 933 w 1717"/>
                <a:gd name="T69" fmla="*/ 625 h 1901"/>
                <a:gd name="T70" fmla="*/ 1036 w 1717"/>
                <a:gd name="T71" fmla="*/ 785 h 1901"/>
                <a:gd name="T72" fmla="*/ 1234 w 1717"/>
                <a:gd name="T73" fmla="*/ 734 h 1901"/>
                <a:gd name="T74" fmla="*/ 1234 w 1717"/>
                <a:gd name="T75" fmla="*/ 586 h 1901"/>
                <a:gd name="T76" fmla="*/ 1337 w 1717"/>
                <a:gd name="T77" fmla="*/ 511 h 1901"/>
                <a:gd name="T78" fmla="*/ 1482 w 1717"/>
                <a:gd name="T79" fmla="*/ 471 h 1901"/>
                <a:gd name="T80" fmla="*/ 1642 w 1717"/>
                <a:gd name="T81" fmla="*/ 660 h 1901"/>
                <a:gd name="T82" fmla="*/ 1580 w 1717"/>
                <a:gd name="T83" fmla="*/ 726 h 1901"/>
                <a:gd name="T84" fmla="*/ 1717 w 1717"/>
                <a:gd name="T85" fmla="*/ 797 h 1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17"/>
                <a:gd name="T130" fmla="*/ 0 h 1901"/>
                <a:gd name="T131" fmla="*/ 1717 w 1717"/>
                <a:gd name="T132" fmla="*/ 1901 h 1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17" h="1901">
                  <a:moveTo>
                    <a:pt x="1717" y="797"/>
                  </a:moveTo>
                  <a:cubicBezTo>
                    <a:pt x="1714" y="828"/>
                    <a:pt x="1606" y="885"/>
                    <a:pt x="1560" y="912"/>
                  </a:cubicBezTo>
                  <a:cubicBezTo>
                    <a:pt x="1514" y="939"/>
                    <a:pt x="1477" y="929"/>
                    <a:pt x="1438" y="957"/>
                  </a:cubicBezTo>
                  <a:cubicBezTo>
                    <a:pt x="1399" y="985"/>
                    <a:pt x="1353" y="1029"/>
                    <a:pt x="1328" y="1080"/>
                  </a:cubicBezTo>
                  <a:cubicBezTo>
                    <a:pt x="1303" y="1131"/>
                    <a:pt x="1304" y="1210"/>
                    <a:pt x="1288" y="1264"/>
                  </a:cubicBezTo>
                  <a:cubicBezTo>
                    <a:pt x="1272" y="1318"/>
                    <a:pt x="1245" y="1354"/>
                    <a:pt x="1234" y="1402"/>
                  </a:cubicBezTo>
                  <a:cubicBezTo>
                    <a:pt x="1223" y="1450"/>
                    <a:pt x="1238" y="1526"/>
                    <a:pt x="1224" y="1552"/>
                  </a:cubicBezTo>
                  <a:cubicBezTo>
                    <a:pt x="1210" y="1578"/>
                    <a:pt x="1173" y="1593"/>
                    <a:pt x="1152" y="1560"/>
                  </a:cubicBezTo>
                  <a:cubicBezTo>
                    <a:pt x="1131" y="1527"/>
                    <a:pt x="1149" y="1393"/>
                    <a:pt x="1096" y="1352"/>
                  </a:cubicBezTo>
                  <a:cubicBezTo>
                    <a:pt x="1043" y="1311"/>
                    <a:pt x="897" y="1303"/>
                    <a:pt x="832" y="1312"/>
                  </a:cubicBezTo>
                  <a:cubicBezTo>
                    <a:pt x="767" y="1321"/>
                    <a:pt x="720" y="1359"/>
                    <a:pt x="704" y="1408"/>
                  </a:cubicBezTo>
                  <a:cubicBezTo>
                    <a:pt x="688" y="1457"/>
                    <a:pt x="715" y="1575"/>
                    <a:pt x="736" y="1608"/>
                  </a:cubicBezTo>
                  <a:cubicBezTo>
                    <a:pt x="757" y="1641"/>
                    <a:pt x="815" y="1565"/>
                    <a:pt x="832" y="1608"/>
                  </a:cubicBezTo>
                  <a:cubicBezTo>
                    <a:pt x="849" y="1651"/>
                    <a:pt x="884" y="1827"/>
                    <a:pt x="840" y="1864"/>
                  </a:cubicBezTo>
                  <a:cubicBezTo>
                    <a:pt x="796" y="1901"/>
                    <a:pt x="642" y="1885"/>
                    <a:pt x="567" y="1828"/>
                  </a:cubicBezTo>
                  <a:cubicBezTo>
                    <a:pt x="492" y="1771"/>
                    <a:pt x="436" y="1621"/>
                    <a:pt x="390" y="1520"/>
                  </a:cubicBezTo>
                  <a:cubicBezTo>
                    <a:pt x="344" y="1418"/>
                    <a:pt x="315" y="1223"/>
                    <a:pt x="293" y="1217"/>
                  </a:cubicBezTo>
                  <a:cubicBezTo>
                    <a:pt x="270" y="1212"/>
                    <a:pt x="271" y="1496"/>
                    <a:pt x="258" y="1490"/>
                  </a:cubicBezTo>
                  <a:cubicBezTo>
                    <a:pt x="245" y="1484"/>
                    <a:pt x="220" y="1271"/>
                    <a:pt x="217" y="1180"/>
                  </a:cubicBezTo>
                  <a:cubicBezTo>
                    <a:pt x="214" y="1089"/>
                    <a:pt x="218" y="1028"/>
                    <a:pt x="241" y="945"/>
                  </a:cubicBezTo>
                  <a:cubicBezTo>
                    <a:pt x="264" y="862"/>
                    <a:pt x="343" y="768"/>
                    <a:pt x="355" y="684"/>
                  </a:cubicBezTo>
                  <a:cubicBezTo>
                    <a:pt x="368" y="600"/>
                    <a:pt x="375" y="498"/>
                    <a:pt x="318" y="437"/>
                  </a:cubicBezTo>
                  <a:cubicBezTo>
                    <a:pt x="261" y="376"/>
                    <a:pt x="26" y="389"/>
                    <a:pt x="13" y="317"/>
                  </a:cubicBezTo>
                  <a:cubicBezTo>
                    <a:pt x="0" y="245"/>
                    <a:pt x="152" y="10"/>
                    <a:pt x="237" y="5"/>
                  </a:cubicBezTo>
                  <a:cubicBezTo>
                    <a:pt x="322" y="0"/>
                    <a:pt x="440" y="242"/>
                    <a:pt x="522" y="289"/>
                  </a:cubicBezTo>
                  <a:cubicBezTo>
                    <a:pt x="604" y="336"/>
                    <a:pt x="674" y="276"/>
                    <a:pt x="726" y="289"/>
                  </a:cubicBezTo>
                  <a:cubicBezTo>
                    <a:pt x="777" y="301"/>
                    <a:pt x="810" y="388"/>
                    <a:pt x="827" y="363"/>
                  </a:cubicBezTo>
                  <a:cubicBezTo>
                    <a:pt x="845" y="338"/>
                    <a:pt x="810" y="165"/>
                    <a:pt x="827" y="140"/>
                  </a:cubicBezTo>
                  <a:cubicBezTo>
                    <a:pt x="845" y="115"/>
                    <a:pt x="878" y="177"/>
                    <a:pt x="929" y="214"/>
                  </a:cubicBezTo>
                  <a:cubicBezTo>
                    <a:pt x="980" y="252"/>
                    <a:pt x="1098" y="363"/>
                    <a:pt x="1133" y="363"/>
                  </a:cubicBezTo>
                  <a:cubicBezTo>
                    <a:pt x="1166" y="363"/>
                    <a:pt x="1095" y="227"/>
                    <a:pt x="1133" y="214"/>
                  </a:cubicBezTo>
                  <a:cubicBezTo>
                    <a:pt x="1171" y="202"/>
                    <a:pt x="1345" y="250"/>
                    <a:pt x="1362" y="287"/>
                  </a:cubicBezTo>
                  <a:cubicBezTo>
                    <a:pt x="1379" y="324"/>
                    <a:pt x="1279" y="404"/>
                    <a:pt x="1234" y="437"/>
                  </a:cubicBezTo>
                  <a:cubicBezTo>
                    <a:pt x="1189" y="471"/>
                    <a:pt x="1143" y="457"/>
                    <a:pt x="1093" y="489"/>
                  </a:cubicBezTo>
                  <a:cubicBezTo>
                    <a:pt x="1043" y="520"/>
                    <a:pt x="943" y="575"/>
                    <a:pt x="933" y="625"/>
                  </a:cubicBezTo>
                  <a:cubicBezTo>
                    <a:pt x="924" y="674"/>
                    <a:pt x="986" y="766"/>
                    <a:pt x="1036" y="785"/>
                  </a:cubicBezTo>
                  <a:cubicBezTo>
                    <a:pt x="1086" y="803"/>
                    <a:pt x="1201" y="768"/>
                    <a:pt x="1234" y="734"/>
                  </a:cubicBezTo>
                  <a:cubicBezTo>
                    <a:pt x="1267" y="701"/>
                    <a:pt x="1218" y="623"/>
                    <a:pt x="1234" y="586"/>
                  </a:cubicBezTo>
                  <a:cubicBezTo>
                    <a:pt x="1251" y="549"/>
                    <a:pt x="1295" y="531"/>
                    <a:pt x="1337" y="511"/>
                  </a:cubicBezTo>
                  <a:cubicBezTo>
                    <a:pt x="1378" y="492"/>
                    <a:pt x="1432" y="446"/>
                    <a:pt x="1482" y="471"/>
                  </a:cubicBezTo>
                  <a:cubicBezTo>
                    <a:pt x="1533" y="495"/>
                    <a:pt x="1625" y="617"/>
                    <a:pt x="1642" y="660"/>
                  </a:cubicBezTo>
                  <a:cubicBezTo>
                    <a:pt x="1658" y="702"/>
                    <a:pt x="1567" y="703"/>
                    <a:pt x="1580" y="726"/>
                  </a:cubicBezTo>
                  <a:cubicBezTo>
                    <a:pt x="1593" y="748"/>
                    <a:pt x="1688" y="782"/>
                    <a:pt x="1717" y="797"/>
                  </a:cubicBezTo>
                  <a:close/>
                </a:path>
              </a:pathLst>
            </a:custGeom>
            <a:noFill/>
            <a:ln w="38100">
              <a:solidFill>
                <a:schemeClr val="accent1"/>
              </a:solidFill>
              <a:round/>
              <a:headEnd/>
              <a:tailEnd/>
            </a:ln>
          </p:spPr>
          <p:txBody>
            <a:bodyPr wrap="none"/>
            <a:lstStyle/>
            <a:p>
              <a:endParaRPr lang="en-US"/>
            </a:p>
          </p:txBody>
        </p:sp>
        <p:sp>
          <p:nvSpPr>
            <p:cNvPr id="34825" name="Oval 5"/>
            <p:cNvSpPr>
              <a:spLocks noChangeArrowheads="1"/>
            </p:cNvSpPr>
            <p:nvPr/>
          </p:nvSpPr>
          <p:spPr bwMode="auto">
            <a:xfrm rot="2209610">
              <a:off x="1590" y="403"/>
              <a:ext cx="192" cy="192"/>
            </a:xfrm>
            <a:prstGeom prst="ellipse">
              <a:avLst/>
            </a:prstGeom>
            <a:noFill/>
            <a:ln w="38100">
              <a:solidFill>
                <a:schemeClr val="accent1"/>
              </a:solidFill>
              <a:round/>
              <a:headEnd/>
              <a:tailEnd/>
            </a:ln>
          </p:spPr>
          <p:txBody>
            <a:bodyPr wrap="none" anchor="ctr"/>
            <a:lstStyle/>
            <a:p>
              <a:pPr algn="ctr"/>
              <a:endParaRPr lang="en-US"/>
            </a:p>
          </p:txBody>
        </p:sp>
      </p:grpSp>
      <p:grpSp>
        <p:nvGrpSpPr>
          <p:cNvPr id="34819" name="Group 7"/>
          <p:cNvGrpSpPr>
            <a:grpSpLocks/>
          </p:cNvGrpSpPr>
          <p:nvPr/>
        </p:nvGrpSpPr>
        <p:grpSpPr bwMode="auto">
          <a:xfrm rot="-364231">
            <a:off x="2667000" y="609600"/>
            <a:ext cx="4014788" cy="6483350"/>
            <a:chOff x="1590" y="403"/>
            <a:chExt cx="2529" cy="4084"/>
          </a:xfrm>
        </p:grpSpPr>
        <p:sp>
          <p:nvSpPr>
            <p:cNvPr id="34822" name="Freeform 4"/>
            <p:cNvSpPr>
              <a:spLocks/>
            </p:cNvSpPr>
            <p:nvPr/>
          </p:nvSpPr>
          <p:spPr bwMode="auto">
            <a:xfrm rot="2209610">
              <a:off x="2439" y="2428"/>
              <a:ext cx="1680" cy="2059"/>
            </a:xfrm>
            <a:custGeom>
              <a:avLst/>
              <a:gdLst>
                <a:gd name="T0" fmla="*/ 265 w 1680"/>
                <a:gd name="T1" fmla="*/ 1914 h 2059"/>
                <a:gd name="T2" fmla="*/ 322 w 1680"/>
                <a:gd name="T3" fmla="*/ 1586 h 2059"/>
                <a:gd name="T4" fmla="*/ 329 w 1680"/>
                <a:gd name="T5" fmla="*/ 1322 h 2059"/>
                <a:gd name="T6" fmla="*/ 377 w 1680"/>
                <a:gd name="T7" fmla="*/ 1106 h 2059"/>
                <a:gd name="T8" fmla="*/ 409 w 1680"/>
                <a:gd name="T9" fmla="*/ 938 h 2059"/>
                <a:gd name="T10" fmla="*/ 313 w 1680"/>
                <a:gd name="T11" fmla="*/ 874 h 2059"/>
                <a:gd name="T12" fmla="*/ 221 w 1680"/>
                <a:gd name="T13" fmla="*/ 842 h 2059"/>
                <a:gd name="T14" fmla="*/ 119 w 1680"/>
                <a:gd name="T15" fmla="*/ 694 h 2059"/>
                <a:gd name="T16" fmla="*/ 17 w 1680"/>
                <a:gd name="T17" fmla="*/ 619 h 2059"/>
                <a:gd name="T18" fmla="*/ 17 w 1680"/>
                <a:gd name="T19" fmla="*/ 471 h 2059"/>
                <a:gd name="T20" fmla="*/ 17 w 1680"/>
                <a:gd name="T21" fmla="*/ 322 h 2059"/>
                <a:gd name="T22" fmla="*/ 119 w 1680"/>
                <a:gd name="T23" fmla="*/ 173 h 2059"/>
                <a:gd name="T24" fmla="*/ 322 w 1680"/>
                <a:gd name="T25" fmla="*/ 99 h 2059"/>
                <a:gd name="T26" fmla="*/ 424 w 1680"/>
                <a:gd name="T27" fmla="*/ 25 h 2059"/>
                <a:gd name="T28" fmla="*/ 628 w 1680"/>
                <a:gd name="T29" fmla="*/ 25 h 2059"/>
                <a:gd name="T30" fmla="*/ 628 w 1680"/>
                <a:gd name="T31" fmla="*/ 173 h 2059"/>
                <a:gd name="T32" fmla="*/ 832 w 1680"/>
                <a:gd name="T33" fmla="*/ 173 h 2059"/>
                <a:gd name="T34" fmla="*/ 933 w 1680"/>
                <a:gd name="T35" fmla="*/ 248 h 2059"/>
                <a:gd name="T36" fmla="*/ 1137 w 1680"/>
                <a:gd name="T37" fmla="*/ 322 h 2059"/>
                <a:gd name="T38" fmla="*/ 1239 w 1680"/>
                <a:gd name="T39" fmla="*/ 471 h 2059"/>
                <a:gd name="T40" fmla="*/ 1239 w 1680"/>
                <a:gd name="T41" fmla="*/ 545 h 2059"/>
                <a:gd name="T42" fmla="*/ 1341 w 1680"/>
                <a:gd name="T43" fmla="*/ 768 h 2059"/>
                <a:gd name="T44" fmla="*/ 1442 w 1680"/>
                <a:gd name="T45" fmla="*/ 917 h 2059"/>
                <a:gd name="T46" fmla="*/ 1646 w 1680"/>
                <a:gd name="T47" fmla="*/ 917 h 2059"/>
                <a:gd name="T48" fmla="*/ 1646 w 1680"/>
                <a:gd name="T49" fmla="*/ 991 h 2059"/>
                <a:gd name="T50" fmla="*/ 1544 w 1680"/>
                <a:gd name="T51" fmla="*/ 1140 h 2059"/>
                <a:gd name="T52" fmla="*/ 1442 w 1680"/>
                <a:gd name="T53" fmla="*/ 1288 h 2059"/>
                <a:gd name="T54" fmla="*/ 1137 w 1680"/>
                <a:gd name="T55" fmla="*/ 1437 h 2059"/>
                <a:gd name="T56" fmla="*/ 933 w 1680"/>
                <a:gd name="T57" fmla="*/ 1660 h 2059"/>
                <a:gd name="T58" fmla="*/ 730 w 1680"/>
                <a:gd name="T59" fmla="*/ 1809 h 2059"/>
                <a:gd name="T60" fmla="*/ 457 w 1680"/>
                <a:gd name="T61" fmla="*/ 2042 h 2059"/>
                <a:gd name="T62" fmla="*/ 265 w 1680"/>
                <a:gd name="T63" fmla="*/ 1914 h 20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80"/>
                <a:gd name="T97" fmla="*/ 0 h 2059"/>
                <a:gd name="T98" fmla="*/ 1680 w 1680"/>
                <a:gd name="T99" fmla="*/ 2059 h 20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80" h="2059">
                  <a:moveTo>
                    <a:pt x="265" y="1914"/>
                  </a:moveTo>
                  <a:cubicBezTo>
                    <a:pt x="243" y="1838"/>
                    <a:pt x="311" y="1685"/>
                    <a:pt x="322" y="1586"/>
                  </a:cubicBezTo>
                  <a:cubicBezTo>
                    <a:pt x="333" y="1487"/>
                    <a:pt x="320" y="1402"/>
                    <a:pt x="329" y="1322"/>
                  </a:cubicBezTo>
                  <a:cubicBezTo>
                    <a:pt x="338" y="1242"/>
                    <a:pt x="364" y="1170"/>
                    <a:pt x="377" y="1106"/>
                  </a:cubicBezTo>
                  <a:cubicBezTo>
                    <a:pt x="390" y="1042"/>
                    <a:pt x="420" y="976"/>
                    <a:pt x="409" y="938"/>
                  </a:cubicBezTo>
                  <a:cubicBezTo>
                    <a:pt x="398" y="900"/>
                    <a:pt x="344" y="890"/>
                    <a:pt x="313" y="874"/>
                  </a:cubicBezTo>
                  <a:cubicBezTo>
                    <a:pt x="282" y="858"/>
                    <a:pt x="253" y="872"/>
                    <a:pt x="221" y="842"/>
                  </a:cubicBezTo>
                  <a:cubicBezTo>
                    <a:pt x="189" y="812"/>
                    <a:pt x="153" y="731"/>
                    <a:pt x="119" y="694"/>
                  </a:cubicBezTo>
                  <a:cubicBezTo>
                    <a:pt x="85" y="657"/>
                    <a:pt x="34" y="657"/>
                    <a:pt x="17" y="619"/>
                  </a:cubicBezTo>
                  <a:cubicBezTo>
                    <a:pt x="0" y="582"/>
                    <a:pt x="17" y="520"/>
                    <a:pt x="17" y="471"/>
                  </a:cubicBezTo>
                  <a:cubicBezTo>
                    <a:pt x="17" y="421"/>
                    <a:pt x="0" y="372"/>
                    <a:pt x="17" y="322"/>
                  </a:cubicBezTo>
                  <a:cubicBezTo>
                    <a:pt x="34" y="273"/>
                    <a:pt x="68" y="211"/>
                    <a:pt x="119" y="173"/>
                  </a:cubicBezTo>
                  <a:cubicBezTo>
                    <a:pt x="170" y="136"/>
                    <a:pt x="272" y="124"/>
                    <a:pt x="322" y="99"/>
                  </a:cubicBezTo>
                  <a:cubicBezTo>
                    <a:pt x="373" y="74"/>
                    <a:pt x="373" y="37"/>
                    <a:pt x="424" y="25"/>
                  </a:cubicBezTo>
                  <a:cubicBezTo>
                    <a:pt x="475" y="12"/>
                    <a:pt x="594" y="0"/>
                    <a:pt x="628" y="25"/>
                  </a:cubicBezTo>
                  <a:cubicBezTo>
                    <a:pt x="662" y="50"/>
                    <a:pt x="594" y="149"/>
                    <a:pt x="628" y="173"/>
                  </a:cubicBezTo>
                  <a:cubicBezTo>
                    <a:pt x="662" y="198"/>
                    <a:pt x="781" y="161"/>
                    <a:pt x="832" y="173"/>
                  </a:cubicBezTo>
                  <a:cubicBezTo>
                    <a:pt x="882" y="186"/>
                    <a:pt x="882" y="223"/>
                    <a:pt x="933" y="248"/>
                  </a:cubicBezTo>
                  <a:cubicBezTo>
                    <a:pt x="984" y="273"/>
                    <a:pt x="1086" y="285"/>
                    <a:pt x="1137" y="322"/>
                  </a:cubicBezTo>
                  <a:cubicBezTo>
                    <a:pt x="1188" y="359"/>
                    <a:pt x="1222" y="434"/>
                    <a:pt x="1239" y="471"/>
                  </a:cubicBezTo>
                  <a:cubicBezTo>
                    <a:pt x="1256" y="508"/>
                    <a:pt x="1222" y="495"/>
                    <a:pt x="1239" y="545"/>
                  </a:cubicBezTo>
                  <a:cubicBezTo>
                    <a:pt x="1256" y="595"/>
                    <a:pt x="1307" y="706"/>
                    <a:pt x="1341" y="768"/>
                  </a:cubicBezTo>
                  <a:cubicBezTo>
                    <a:pt x="1375" y="830"/>
                    <a:pt x="1392" y="892"/>
                    <a:pt x="1442" y="917"/>
                  </a:cubicBezTo>
                  <a:cubicBezTo>
                    <a:pt x="1493" y="941"/>
                    <a:pt x="1612" y="904"/>
                    <a:pt x="1646" y="917"/>
                  </a:cubicBezTo>
                  <a:cubicBezTo>
                    <a:pt x="1680" y="929"/>
                    <a:pt x="1663" y="954"/>
                    <a:pt x="1646" y="991"/>
                  </a:cubicBezTo>
                  <a:cubicBezTo>
                    <a:pt x="1629" y="1028"/>
                    <a:pt x="1578" y="1090"/>
                    <a:pt x="1544" y="1140"/>
                  </a:cubicBezTo>
                  <a:cubicBezTo>
                    <a:pt x="1510" y="1189"/>
                    <a:pt x="1510" y="1239"/>
                    <a:pt x="1442" y="1288"/>
                  </a:cubicBezTo>
                  <a:cubicBezTo>
                    <a:pt x="1375" y="1338"/>
                    <a:pt x="1222" y="1375"/>
                    <a:pt x="1137" y="1437"/>
                  </a:cubicBezTo>
                  <a:cubicBezTo>
                    <a:pt x="1052" y="1499"/>
                    <a:pt x="1001" y="1598"/>
                    <a:pt x="933" y="1660"/>
                  </a:cubicBezTo>
                  <a:cubicBezTo>
                    <a:pt x="865" y="1722"/>
                    <a:pt x="809" y="1745"/>
                    <a:pt x="730" y="1809"/>
                  </a:cubicBezTo>
                  <a:cubicBezTo>
                    <a:pt x="651" y="1873"/>
                    <a:pt x="534" y="2025"/>
                    <a:pt x="457" y="2042"/>
                  </a:cubicBezTo>
                  <a:cubicBezTo>
                    <a:pt x="380" y="2059"/>
                    <a:pt x="287" y="1990"/>
                    <a:pt x="265" y="1914"/>
                  </a:cubicBezTo>
                  <a:close/>
                </a:path>
              </a:pathLst>
            </a:custGeom>
            <a:noFill/>
            <a:ln w="38100">
              <a:solidFill>
                <a:srgbClr val="FF0000"/>
              </a:solidFill>
              <a:round/>
              <a:headEnd/>
              <a:tailEnd/>
            </a:ln>
          </p:spPr>
          <p:txBody>
            <a:bodyPr wrap="none"/>
            <a:lstStyle/>
            <a:p>
              <a:endParaRPr lang="en-US"/>
            </a:p>
          </p:txBody>
        </p:sp>
        <p:sp>
          <p:nvSpPr>
            <p:cNvPr id="34823" name="Oval 6"/>
            <p:cNvSpPr>
              <a:spLocks noChangeArrowheads="1"/>
            </p:cNvSpPr>
            <p:nvPr/>
          </p:nvSpPr>
          <p:spPr bwMode="auto">
            <a:xfrm rot="2209610">
              <a:off x="1590" y="403"/>
              <a:ext cx="192" cy="192"/>
            </a:xfrm>
            <a:prstGeom prst="ellipse">
              <a:avLst/>
            </a:prstGeom>
            <a:noFill/>
            <a:ln w="38100">
              <a:solidFill>
                <a:srgbClr val="FF0000"/>
              </a:solidFill>
              <a:round/>
              <a:headEnd/>
              <a:tailEnd/>
            </a:ln>
          </p:spPr>
          <p:txBody>
            <a:bodyPr wrap="none" anchor="ctr"/>
            <a:lstStyle/>
            <a:p>
              <a:pPr algn="ctr"/>
              <a:endParaRPr lang="en-US"/>
            </a:p>
          </p:txBody>
        </p:sp>
      </p:grpSp>
      <p:sp>
        <p:nvSpPr>
          <p:cNvPr id="34820" name="Line 9"/>
          <p:cNvSpPr>
            <a:spLocks noChangeShapeType="1"/>
          </p:cNvSpPr>
          <p:nvPr/>
        </p:nvSpPr>
        <p:spPr bwMode="auto">
          <a:xfrm flipH="1" flipV="1">
            <a:off x="3810000" y="2514600"/>
            <a:ext cx="457200" cy="457200"/>
          </a:xfrm>
          <a:prstGeom prst="line">
            <a:avLst/>
          </a:prstGeom>
          <a:noFill/>
          <a:ln w="38100">
            <a:solidFill>
              <a:schemeClr val="accent1"/>
            </a:solidFill>
            <a:round/>
            <a:headEnd/>
            <a:tailEnd type="triangle" w="med" len="med"/>
          </a:ln>
        </p:spPr>
        <p:txBody>
          <a:bodyPr wrap="none"/>
          <a:lstStyle/>
          <a:p>
            <a:endParaRPr lang="en-US"/>
          </a:p>
        </p:txBody>
      </p:sp>
      <p:sp>
        <p:nvSpPr>
          <p:cNvPr id="34821" name="Line 10"/>
          <p:cNvSpPr>
            <a:spLocks noChangeShapeType="1"/>
          </p:cNvSpPr>
          <p:nvPr/>
        </p:nvSpPr>
        <p:spPr bwMode="auto">
          <a:xfrm flipH="1" flipV="1">
            <a:off x="5334000" y="4343400"/>
            <a:ext cx="609600" cy="762000"/>
          </a:xfrm>
          <a:prstGeom prst="line">
            <a:avLst/>
          </a:prstGeom>
          <a:noFill/>
          <a:ln w="38100">
            <a:solidFill>
              <a:srgbClr val="FF0000"/>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5842" name="Group 6"/>
          <p:cNvGrpSpPr>
            <a:grpSpLocks/>
          </p:cNvGrpSpPr>
          <p:nvPr/>
        </p:nvGrpSpPr>
        <p:grpSpPr bwMode="auto">
          <a:xfrm rot="2209610">
            <a:off x="990600" y="1524000"/>
            <a:ext cx="6324600" cy="4640263"/>
            <a:chOff x="624" y="960"/>
            <a:chExt cx="3984" cy="2923"/>
          </a:xfrm>
        </p:grpSpPr>
        <p:sp>
          <p:nvSpPr>
            <p:cNvPr id="35845" name="Freeform 2"/>
            <p:cNvSpPr>
              <a:spLocks/>
            </p:cNvSpPr>
            <p:nvPr/>
          </p:nvSpPr>
          <p:spPr bwMode="auto">
            <a:xfrm>
              <a:off x="1584" y="960"/>
              <a:ext cx="1717" cy="1901"/>
            </a:xfrm>
            <a:custGeom>
              <a:avLst/>
              <a:gdLst>
                <a:gd name="T0" fmla="*/ 1717 w 1717"/>
                <a:gd name="T1" fmla="*/ 797 h 1901"/>
                <a:gd name="T2" fmla="*/ 1560 w 1717"/>
                <a:gd name="T3" fmla="*/ 912 h 1901"/>
                <a:gd name="T4" fmla="*/ 1438 w 1717"/>
                <a:gd name="T5" fmla="*/ 957 h 1901"/>
                <a:gd name="T6" fmla="*/ 1328 w 1717"/>
                <a:gd name="T7" fmla="*/ 1080 h 1901"/>
                <a:gd name="T8" fmla="*/ 1288 w 1717"/>
                <a:gd name="T9" fmla="*/ 1264 h 1901"/>
                <a:gd name="T10" fmla="*/ 1234 w 1717"/>
                <a:gd name="T11" fmla="*/ 1402 h 1901"/>
                <a:gd name="T12" fmla="*/ 1224 w 1717"/>
                <a:gd name="T13" fmla="*/ 1552 h 1901"/>
                <a:gd name="T14" fmla="*/ 1152 w 1717"/>
                <a:gd name="T15" fmla="*/ 1560 h 1901"/>
                <a:gd name="T16" fmla="*/ 1096 w 1717"/>
                <a:gd name="T17" fmla="*/ 1352 h 1901"/>
                <a:gd name="T18" fmla="*/ 832 w 1717"/>
                <a:gd name="T19" fmla="*/ 1312 h 1901"/>
                <a:gd name="T20" fmla="*/ 704 w 1717"/>
                <a:gd name="T21" fmla="*/ 1408 h 1901"/>
                <a:gd name="T22" fmla="*/ 736 w 1717"/>
                <a:gd name="T23" fmla="*/ 1608 h 1901"/>
                <a:gd name="T24" fmla="*/ 832 w 1717"/>
                <a:gd name="T25" fmla="*/ 1608 h 1901"/>
                <a:gd name="T26" fmla="*/ 840 w 1717"/>
                <a:gd name="T27" fmla="*/ 1864 h 1901"/>
                <a:gd name="T28" fmla="*/ 567 w 1717"/>
                <a:gd name="T29" fmla="*/ 1828 h 1901"/>
                <a:gd name="T30" fmla="*/ 390 w 1717"/>
                <a:gd name="T31" fmla="*/ 1520 h 1901"/>
                <a:gd name="T32" fmla="*/ 293 w 1717"/>
                <a:gd name="T33" fmla="*/ 1217 h 1901"/>
                <a:gd name="T34" fmla="*/ 258 w 1717"/>
                <a:gd name="T35" fmla="*/ 1490 h 1901"/>
                <a:gd name="T36" fmla="*/ 217 w 1717"/>
                <a:gd name="T37" fmla="*/ 1180 h 1901"/>
                <a:gd name="T38" fmla="*/ 241 w 1717"/>
                <a:gd name="T39" fmla="*/ 945 h 1901"/>
                <a:gd name="T40" fmla="*/ 355 w 1717"/>
                <a:gd name="T41" fmla="*/ 684 h 1901"/>
                <a:gd name="T42" fmla="*/ 318 w 1717"/>
                <a:gd name="T43" fmla="*/ 437 h 1901"/>
                <a:gd name="T44" fmla="*/ 13 w 1717"/>
                <a:gd name="T45" fmla="*/ 317 h 1901"/>
                <a:gd name="T46" fmla="*/ 237 w 1717"/>
                <a:gd name="T47" fmla="*/ 5 h 1901"/>
                <a:gd name="T48" fmla="*/ 522 w 1717"/>
                <a:gd name="T49" fmla="*/ 289 h 1901"/>
                <a:gd name="T50" fmla="*/ 726 w 1717"/>
                <a:gd name="T51" fmla="*/ 289 h 1901"/>
                <a:gd name="T52" fmla="*/ 827 w 1717"/>
                <a:gd name="T53" fmla="*/ 363 h 1901"/>
                <a:gd name="T54" fmla="*/ 827 w 1717"/>
                <a:gd name="T55" fmla="*/ 140 h 1901"/>
                <a:gd name="T56" fmla="*/ 929 w 1717"/>
                <a:gd name="T57" fmla="*/ 214 h 1901"/>
                <a:gd name="T58" fmla="*/ 1133 w 1717"/>
                <a:gd name="T59" fmla="*/ 363 h 1901"/>
                <a:gd name="T60" fmla="*/ 1133 w 1717"/>
                <a:gd name="T61" fmla="*/ 214 h 1901"/>
                <a:gd name="T62" fmla="*/ 1362 w 1717"/>
                <a:gd name="T63" fmla="*/ 287 h 1901"/>
                <a:gd name="T64" fmla="*/ 1234 w 1717"/>
                <a:gd name="T65" fmla="*/ 437 h 1901"/>
                <a:gd name="T66" fmla="*/ 1093 w 1717"/>
                <a:gd name="T67" fmla="*/ 489 h 1901"/>
                <a:gd name="T68" fmla="*/ 933 w 1717"/>
                <a:gd name="T69" fmla="*/ 625 h 1901"/>
                <a:gd name="T70" fmla="*/ 1036 w 1717"/>
                <a:gd name="T71" fmla="*/ 785 h 1901"/>
                <a:gd name="T72" fmla="*/ 1234 w 1717"/>
                <a:gd name="T73" fmla="*/ 734 h 1901"/>
                <a:gd name="T74" fmla="*/ 1234 w 1717"/>
                <a:gd name="T75" fmla="*/ 586 h 1901"/>
                <a:gd name="T76" fmla="*/ 1337 w 1717"/>
                <a:gd name="T77" fmla="*/ 511 h 1901"/>
                <a:gd name="T78" fmla="*/ 1482 w 1717"/>
                <a:gd name="T79" fmla="*/ 471 h 1901"/>
                <a:gd name="T80" fmla="*/ 1642 w 1717"/>
                <a:gd name="T81" fmla="*/ 660 h 1901"/>
                <a:gd name="T82" fmla="*/ 1580 w 1717"/>
                <a:gd name="T83" fmla="*/ 726 h 1901"/>
                <a:gd name="T84" fmla="*/ 1717 w 1717"/>
                <a:gd name="T85" fmla="*/ 797 h 1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17"/>
                <a:gd name="T130" fmla="*/ 0 h 1901"/>
                <a:gd name="T131" fmla="*/ 1717 w 1717"/>
                <a:gd name="T132" fmla="*/ 1901 h 1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17" h="1901">
                  <a:moveTo>
                    <a:pt x="1717" y="797"/>
                  </a:moveTo>
                  <a:cubicBezTo>
                    <a:pt x="1714" y="828"/>
                    <a:pt x="1606" y="885"/>
                    <a:pt x="1560" y="912"/>
                  </a:cubicBezTo>
                  <a:cubicBezTo>
                    <a:pt x="1514" y="939"/>
                    <a:pt x="1477" y="929"/>
                    <a:pt x="1438" y="957"/>
                  </a:cubicBezTo>
                  <a:cubicBezTo>
                    <a:pt x="1399" y="985"/>
                    <a:pt x="1353" y="1029"/>
                    <a:pt x="1328" y="1080"/>
                  </a:cubicBezTo>
                  <a:cubicBezTo>
                    <a:pt x="1303" y="1131"/>
                    <a:pt x="1304" y="1210"/>
                    <a:pt x="1288" y="1264"/>
                  </a:cubicBezTo>
                  <a:cubicBezTo>
                    <a:pt x="1272" y="1318"/>
                    <a:pt x="1245" y="1354"/>
                    <a:pt x="1234" y="1402"/>
                  </a:cubicBezTo>
                  <a:cubicBezTo>
                    <a:pt x="1223" y="1450"/>
                    <a:pt x="1238" y="1526"/>
                    <a:pt x="1224" y="1552"/>
                  </a:cubicBezTo>
                  <a:cubicBezTo>
                    <a:pt x="1210" y="1578"/>
                    <a:pt x="1173" y="1593"/>
                    <a:pt x="1152" y="1560"/>
                  </a:cubicBezTo>
                  <a:cubicBezTo>
                    <a:pt x="1131" y="1527"/>
                    <a:pt x="1149" y="1393"/>
                    <a:pt x="1096" y="1352"/>
                  </a:cubicBezTo>
                  <a:cubicBezTo>
                    <a:pt x="1043" y="1311"/>
                    <a:pt x="897" y="1303"/>
                    <a:pt x="832" y="1312"/>
                  </a:cubicBezTo>
                  <a:cubicBezTo>
                    <a:pt x="767" y="1321"/>
                    <a:pt x="720" y="1359"/>
                    <a:pt x="704" y="1408"/>
                  </a:cubicBezTo>
                  <a:cubicBezTo>
                    <a:pt x="688" y="1457"/>
                    <a:pt x="715" y="1575"/>
                    <a:pt x="736" y="1608"/>
                  </a:cubicBezTo>
                  <a:cubicBezTo>
                    <a:pt x="757" y="1641"/>
                    <a:pt x="815" y="1565"/>
                    <a:pt x="832" y="1608"/>
                  </a:cubicBezTo>
                  <a:cubicBezTo>
                    <a:pt x="849" y="1651"/>
                    <a:pt x="884" y="1827"/>
                    <a:pt x="840" y="1864"/>
                  </a:cubicBezTo>
                  <a:cubicBezTo>
                    <a:pt x="796" y="1901"/>
                    <a:pt x="642" y="1885"/>
                    <a:pt x="567" y="1828"/>
                  </a:cubicBezTo>
                  <a:cubicBezTo>
                    <a:pt x="492" y="1771"/>
                    <a:pt x="436" y="1621"/>
                    <a:pt x="390" y="1520"/>
                  </a:cubicBezTo>
                  <a:cubicBezTo>
                    <a:pt x="344" y="1418"/>
                    <a:pt x="315" y="1223"/>
                    <a:pt x="293" y="1217"/>
                  </a:cubicBezTo>
                  <a:cubicBezTo>
                    <a:pt x="270" y="1212"/>
                    <a:pt x="271" y="1496"/>
                    <a:pt x="258" y="1490"/>
                  </a:cubicBezTo>
                  <a:cubicBezTo>
                    <a:pt x="245" y="1484"/>
                    <a:pt x="220" y="1271"/>
                    <a:pt x="217" y="1180"/>
                  </a:cubicBezTo>
                  <a:cubicBezTo>
                    <a:pt x="214" y="1089"/>
                    <a:pt x="218" y="1028"/>
                    <a:pt x="241" y="945"/>
                  </a:cubicBezTo>
                  <a:cubicBezTo>
                    <a:pt x="264" y="862"/>
                    <a:pt x="343" y="768"/>
                    <a:pt x="355" y="684"/>
                  </a:cubicBezTo>
                  <a:cubicBezTo>
                    <a:pt x="368" y="600"/>
                    <a:pt x="375" y="498"/>
                    <a:pt x="318" y="437"/>
                  </a:cubicBezTo>
                  <a:cubicBezTo>
                    <a:pt x="261" y="376"/>
                    <a:pt x="26" y="389"/>
                    <a:pt x="13" y="317"/>
                  </a:cubicBezTo>
                  <a:cubicBezTo>
                    <a:pt x="0" y="245"/>
                    <a:pt x="152" y="10"/>
                    <a:pt x="237" y="5"/>
                  </a:cubicBezTo>
                  <a:cubicBezTo>
                    <a:pt x="322" y="0"/>
                    <a:pt x="440" y="242"/>
                    <a:pt x="522" y="289"/>
                  </a:cubicBezTo>
                  <a:cubicBezTo>
                    <a:pt x="604" y="336"/>
                    <a:pt x="674" y="276"/>
                    <a:pt x="726" y="289"/>
                  </a:cubicBezTo>
                  <a:cubicBezTo>
                    <a:pt x="777" y="301"/>
                    <a:pt x="810" y="388"/>
                    <a:pt x="827" y="363"/>
                  </a:cubicBezTo>
                  <a:cubicBezTo>
                    <a:pt x="845" y="338"/>
                    <a:pt x="810" y="165"/>
                    <a:pt x="827" y="140"/>
                  </a:cubicBezTo>
                  <a:cubicBezTo>
                    <a:pt x="845" y="115"/>
                    <a:pt x="878" y="177"/>
                    <a:pt x="929" y="214"/>
                  </a:cubicBezTo>
                  <a:cubicBezTo>
                    <a:pt x="980" y="252"/>
                    <a:pt x="1098" y="363"/>
                    <a:pt x="1133" y="363"/>
                  </a:cubicBezTo>
                  <a:cubicBezTo>
                    <a:pt x="1166" y="363"/>
                    <a:pt x="1095" y="227"/>
                    <a:pt x="1133" y="214"/>
                  </a:cubicBezTo>
                  <a:cubicBezTo>
                    <a:pt x="1171" y="202"/>
                    <a:pt x="1345" y="250"/>
                    <a:pt x="1362" y="287"/>
                  </a:cubicBezTo>
                  <a:cubicBezTo>
                    <a:pt x="1379" y="324"/>
                    <a:pt x="1279" y="404"/>
                    <a:pt x="1234" y="437"/>
                  </a:cubicBezTo>
                  <a:cubicBezTo>
                    <a:pt x="1189" y="471"/>
                    <a:pt x="1143" y="457"/>
                    <a:pt x="1093" y="489"/>
                  </a:cubicBezTo>
                  <a:cubicBezTo>
                    <a:pt x="1043" y="520"/>
                    <a:pt x="943" y="575"/>
                    <a:pt x="933" y="625"/>
                  </a:cubicBezTo>
                  <a:cubicBezTo>
                    <a:pt x="924" y="674"/>
                    <a:pt x="986" y="766"/>
                    <a:pt x="1036" y="785"/>
                  </a:cubicBezTo>
                  <a:cubicBezTo>
                    <a:pt x="1086" y="803"/>
                    <a:pt x="1201" y="768"/>
                    <a:pt x="1234" y="734"/>
                  </a:cubicBezTo>
                  <a:cubicBezTo>
                    <a:pt x="1267" y="701"/>
                    <a:pt x="1218" y="623"/>
                    <a:pt x="1234" y="586"/>
                  </a:cubicBezTo>
                  <a:cubicBezTo>
                    <a:pt x="1251" y="549"/>
                    <a:pt x="1295" y="531"/>
                    <a:pt x="1337" y="511"/>
                  </a:cubicBezTo>
                  <a:cubicBezTo>
                    <a:pt x="1378" y="492"/>
                    <a:pt x="1432" y="446"/>
                    <a:pt x="1482" y="471"/>
                  </a:cubicBezTo>
                  <a:cubicBezTo>
                    <a:pt x="1533" y="495"/>
                    <a:pt x="1625" y="617"/>
                    <a:pt x="1642" y="660"/>
                  </a:cubicBezTo>
                  <a:cubicBezTo>
                    <a:pt x="1658" y="702"/>
                    <a:pt x="1567" y="703"/>
                    <a:pt x="1580" y="726"/>
                  </a:cubicBezTo>
                  <a:cubicBezTo>
                    <a:pt x="1593" y="748"/>
                    <a:pt x="1688" y="782"/>
                    <a:pt x="1717" y="797"/>
                  </a:cubicBezTo>
                  <a:close/>
                </a:path>
              </a:pathLst>
            </a:custGeom>
            <a:noFill/>
            <a:ln w="38100">
              <a:solidFill>
                <a:schemeClr val="accent1"/>
              </a:solidFill>
              <a:round/>
              <a:headEnd/>
              <a:tailEnd/>
            </a:ln>
          </p:spPr>
          <p:txBody>
            <a:bodyPr wrap="none"/>
            <a:lstStyle/>
            <a:p>
              <a:endParaRPr lang="en-US"/>
            </a:p>
          </p:txBody>
        </p:sp>
        <p:sp>
          <p:nvSpPr>
            <p:cNvPr id="35846" name="Freeform 3"/>
            <p:cNvSpPr>
              <a:spLocks/>
            </p:cNvSpPr>
            <p:nvPr/>
          </p:nvSpPr>
          <p:spPr bwMode="auto">
            <a:xfrm>
              <a:off x="2928" y="1824"/>
              <a:ext cx="1680" cy="2059"/>
            </a:xfrm>
            <a:custGeom>
              <a:avLst/>
              <a:gdLst>
                <a:gd name="T0" fmla="*/ 265 w 1680"/>
                <a:gd name="T1" fmla="*/ 1914 h 2059"/>
                <a:gd name="T2" fmla="*/ 322 w 1680"/>
                <a:gd name="T3" fmla="*/ 1586 h 2059"/>
                <a:gd name="T4" fmla="*/ 329 w 1680"/>
                <a:gd name="T5" fmla="*/ 1322 h 2059"/>
                <a:gd name="T6" fmla="*/ 377 w 1680"/>
                <a:gd name="T7" fmla="*/ 1106 h 2059"/>
                <a:gd name="T8" fmla="*/ 409 w 1680"/>
                <a:gd name="T9" fmla="*/ 938 h 2059"/>
                <a:gd name="T10" fmla="*/ 313 w 1680"/>
                <a:gd name="T11" fmla="*/ 874 h 2059"/>
                <a:gd name="T12" fmla="*/ 221 w 1680"/>
                <a:gd name="T13" fmla="*/ 842 h 2059"/>
                <a:gd name="T14" fmla="*/ 119 w 1680"/>
                <a:gd name="T15" fmla="*/ 694 h 2059"/>
                <a:gd name="T16" fmla="*/ 17 w 1680"/>
                <a:gd name="T17" fmla="*/ 619 h 2059"/>
                <a:gd name="T18" fmla="*/ 17 w 1680"/>
                <a:gd name="T19" fmla="*/ 471 h 2059"/>
                <a:gd name="T20" fmla="*/ 17 w 1680"/>
                <a:gd name="T21" fmla="*/ 322 h 2059"/>
                <a:gd name="T22" fmla="*/ 119 w 1680"/>
                <a:gd name="T23" fmla="*/ 173 h 2059"/>
                <a:gd name="T24" fmla="*/ 322 w 1680"/>
                <a:gd name="T25" fmla="*/ 99 h 2059"/>
                <a:gd name="T26" fmla="*/ 424 w 1680"/>
                <a:gd name="T27" fmla="*/ 25 h 2059"/>
                <a:gd name="T28" fmla="*/ 628 w 1680"/>
                <a:gd name="T29" fmla="*/ 25 h 2059"/>
                <a:gd name="T30" fmla="*/ 628 w 1680"/>
                <a:gd name="T31" fmla="*/ 173 h 2059"/>
                <a:gd name="T32" fmla="*/ 832 w 1680"/>
                <a:gd name="T33" fmla="*/ 173 h 2059"/>
                <a:gd name="T34" fmla="*/ 933 w 1680"/>
                <a:gd name="T35" fmla="*/ 248 h 2059"/>
                <a:gd name="T36" fmla="*/ 1137 w 1680"/>
                <a:gd name="T37" fmla="*/ 322 h 2059"/>
                <a:gd name="T38" fmla="*/ 1239 w 1680"/>
                <a:gd name="T39" fmla="*/ 471 h 2059"/>
                <a:gd name="T40" fmla="*/ 1239 w 1680"/>
                <a:gd name="T41" fmla="*/ 545 h 2059"/>
                <a:gd name="T42" fmla="*/ 1341 w 1680"/>
                <a:gd name="T43" fmla="*/ 768 h 2059"/>
                <a:gd name="T44" fmla="*/ 1442 w 1680"/>
                <a:gd name="T45" fmla="*/ 917 h 2059"/>
                <a:gd name="T46" fmla="*/ 1646 w 1680"/>
                <a:gd name="T47" fmla="*/ 917 h 2059"/>
                <a:gd name="T48" fmla="*/ 1646 w 1680"/>
                <a:gd name="T49" fmla="*/ 991 h 2059"/>
                <a:gd name="T50" fmla="*/ 1544 w 1680"/>
                <a:gd name="T51" fmla="*/ 1140 h 2059"/>
                <a:gd name="T52" fmla="*/ 1442 w 1680"/>
                <a:gd name="T53" fmla="*/ 1288 h 2059"/>
                <a:gd name="T54" fmla="*/ 1137 w 1680"/>
                <a:gd name="T55" fmla="*/ 1437 h 2059"/>
                <a:gd name="T56" fmla="*/ 933 w 1680"/>
                <a:gd name="T57" fmla="*/ 1660 h 2059"/>
                <a:gd name="T58" fmla="*/ 730 w 1680"/>
                <a:gd name="T59" fmla="*/ 1809 h 2059"/>
                <a:gd name="T60" fmla="*/ 457 w 1680"/>
                <a:gd name="T61" fmla="*/ 2042 h 2059"/>
                <a:gd name="T62" fmla="*/ 265 w 1680"/>
                <a:gd name="T63" fmla="*/ 1914 h 20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80"/>
                <a:gd name="T97" fmla="*/ 0 h 2059"/>
                <a:gd name="T98" fmla="*/ 1680 w 1680"/>
                <a:gd name="T99" fmla="*/ 2059 h 20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80" h="2059">
                  <a:moveTo>
                    <a:pt x="265" y="1914"/>
                  </a:moveTo>
                  <a:cubicBezTo>
                    <a:pt x="243" y="1838"/>
                    <a:pt x="311" y="1685"/>
                    <a:pt x="322" y="1586"/>
                  </a:cubicBezTo>
                  <a:cubicBezTo>
                    <a:pt x="333" y="1487"/>
                    <a:pt x="320" y="1402"/>
                    <a:pt x="329" y="1322"/>
                  </a:cubicBezTo>
                  <a:cubicBezTo>
                    <a:pt x="338" y="1242"/>
                    <a:pt x="364" y="1170"/>
                    <a:pt x="377" y="1106"/>
                  </a:cubicBezTo>
                  <a:cubicBezTo>
                    <a:pt x="390" y="1042"/>
                    <a:pt x="420" y="976"/>
                    <a:pt x="409" y="938"/>
                  </a:cubicBezTo>
                  <a:cubicBezTo>
                    <a:pt x="398" y="900"/>
                    <a:pt x="344" y="890"/>
                    <a:pt x="313" y="874"/>
                  </a:cubicBezTo>
                  <a:cubicBezTo>
                    <a:pt x="282" y="858"/>
                    <a:pt x="253" y="872"/>
                    <a:pt x="221" y="842"/>
                  </a:cubicBezTo>
                  <a:cubicBezTo>
                    <a:pt x="189" y="812"/>
                    <a:pt x="153" y="731"/>
                    <a:pt x="119" y="694"/>
                  </a:cubicBezTo>
                  <a:cubicBezTo>
                    <a:pt x="85" y="657"/>
                    <a:pt x="34" y="657"/>
                    <a:pt x="17" y="619"/>
                  </a:cubicBezTo>
                  <a:cubicBezTo>
                    <a:pt x="0" y="582"/>
                    <a:pt x="17" y="520"/>
                    <a:pt x="17" y="471"/>
                  </a:cubicBezTo>
                  <a:cubicBezTo>
                    <a:pt x="17" y="421"/>
                    <a:pt x="0" y="372"/>
                    <a:pt x="17" y="322"/>
                  </a:cubicBezTo>
                  <a:cubicBezTo>
                    <a:pt x="34" y="273"/>
                    <a:pt x="68" y="211"/>
                    <a:pt x="119" y="173"/>
                  </a:cubicBezTo>
                  <a:cubicBezTo>
                    <a:pt x="170" y="136"/>
                    <a:pt x="272" y="124"/>
                    <a:pt x="322" y="99"/>
                  </a:cubicBezTo>
                  <a:cubicBezTo>
                    <a:pt x="373" y="74"/>
                    <a:pt x="373" y="37"/>
                    <a:pt x="424" y="25"/>
                  </a:cubicBezTo>
                  <a:cubicBezTo>
                    <a:pt x="475" y="12"/>
                    <a:pt x="594" y="0"/>
                    <a:pt x="628" y="25"/>
                  </a:cubicBezTo>
                  <a:cubicBezTo>
                    <a:pt x="662" y="50"/>
                    <a:pt x="594" y="149"/>
                    <a:pt x="628" y="173"/>
                  </a:cubicBezTo>
                  <a:cubicBezTo>
                    <a:pt x="662" y="198"/>
                    <a:pt x="781" y="161"/>
                    <a:pt x="832" y="173"/>
                  </a:cubicBezTo>
                  <a:cubicBezTo>
                    <a:pt x="882" y="186"/>
                    <a:pt x="882" y="223"/>
                    <a:pt x="933" y="248"/>
                  </a:cubicBezTo>
                  <a:cubicBezTo>
                    <a:pt x="984" y="273"/>
                    <a:pt x="1086" y="285"/>
                    <a:pt x="1137" y="322"/>
                  </a:cubicBezTo>
                  <a:cubicBezTo>
                    <a:pt x="1188" y="359"/>
                    <a:pt x="1222" y="434"/>
                    <a:pt x="1239" y="471"/>
                  </a:cubicBezTo>
                  <a:cubicBezTo>
                    <a:pt x="1256" y="508"/>
                    <a:pt x="1222" y="495"/>
                    <a:pt x="1239" y="545"/>
                  </a:cubicBezTo>
                  <a:cubicBezTo>
                    <a:pt x="1256" y="595"/>
                    <a:pt x="1307" y="706"/>
                    <a:pt x="1341" y="768"/>
                  </a:cubicBezTo>
                  <a:cubicBezTo>
                    <a:pt x="1375" y="830"/>
                    <a:pt x="1392" y="892"/>
                    <a:pt x="1442" y="917"/>
                  </a:cubicBezTo>
                  <a:cubicBezTo>
                    <a:pt x="1493" y="941"/>
                    <a:pt x="1612" y="904"/>
                    <a:pt x="1646" y="917"/>
                  </a:cubicBezTo>
                  <a:cubicBezTo>
                    <a:pt x="1680" y="929"/>
                    <a:pt x="1663" y="954"/>
                    <a:pt x="1646" y="991"/>
                  </a:cubicBezTo>
                  <a:cubicBezTo>
                    <a:pt x="1629" y="1028"/>
                    <a:pt x="1578" y="1090"/>
                    <a:pt x="1544" y="1140"/>
                  </a:cubicBezTo>
                  <a:cubicBezTo>
                    <a:pt x="1510" y="1189"/>
                    <a:pt x="1510" y="1239"/>
                    <a:pt x="1442" y="1288"/>
                  </a:cubicBezTo>
                  <a:cubicBezTo>
                    <a:pt x="1375" y="1338"/>
                    <a:pt x="1222" y="1375"/>
                    <a:pt x="1137" y="1437"/>
                  </a:cubicBezTo>
                  <a:cubicBezTo>
                    <a:pt x="1052" y="1499"/>
                    <a:pt x="1001" y="1598"/>
                    <a:pt x="933" y="1660"/>
                  </a:cubicBezTo>
                  <a:cubicBezTo>
                    <a:pt x="865" y="1722"/>
                    <a:pt x="809" y="1745"/>
                    <a:pt x="730" y="1809"/>
                  </a:cubicBezTo>
                  <a:cubicBezTo>
                    <a:pt x="651" y="1873"/>
                    <a:pt x="534" y="2025"/>
                    <a:pt x="457" y="2042"/>
                  </a:cubicBezTo>
                  <a:cubicBezTo>
                    <a:pt x="380" y="2059"/>
                    <a:pt x="287" y="1990"/>
                    <a:pt x="265" y="1914"/>
                  </a:cubicBezTo>
                  <a:close/>
                </a:path>
              </a:pathLst>
            </a:custGeom>
            <a:noFill/>
            <a:ln w="38100">
              <a:solidFill>
                <a:srgbClr val="FF0000"/>
              </a:solidFill>
              <a:round/>
              <a:headEnd/>
              <a:tailEnd/>
            </a:ln>
          </p:spPr>
          <p:txBody>
            <a:bodyPr wrap="none"/>
            <a:lstStyle/>
            <a:p>
              <a:endParaRPr lang="en-US"/>
            </a:p>
          </p:txBody>
        </p:sp>
        <p:sp>
          <p:nvSpPr>
            <p:cNvPr id="35847" name="Oval 4"/>
            <p:cNvSpPr>
              <a:spLocks noChangeArrowheads="1"/>
            </p:cNvSpPr>
            <p:nvPr/>
          </p:nvSpPr>
          <p:spPr bwMode="auto">
            <a:xfrm>
              <a:off x="624" y="1344"/>
              <a:ext cx="192" cy="192"/>
            </a:xfrm>
            <a:prstGeom prst="ellipse">
              <a:avLst/>
            </a:prstGeom>
            <a:noFill/>
            <a:ln w="38100">
              <a:solidFill>
                <a:schemeClr val="accent1"/>
              </a:solidFill>
              <a:round/>
              <a:headEnd/>
              <a:tailEnd/>
            </a:ln>
          </p:spPr>
          <p:txBody>
            <a:bodyPr wrap="none" anchor="ctr"/>
            <a:lstStyle/>
            <a:p>
              <a:pPr algn="ctr"/>
              <a:endParaRPr lang="en-US"/>
            </a:p>
          </p:txBody>
        </p:sp>
        <p:sp>
          <p:nvSpPr>
            <p:cNvPr id="35848" name="Oval 5"/>
            <p:cNvSpPr>
              <a:spLocks noChangeArrowheads="1"/>
            </p:cNvSpPr>
            <p:nvPr/>
          </p:nvSpPr>
          <p:spPr bwMode="auto">
            <a:xfrm>
              <a:off x="624" y="1344"/>
              <a:ext cx="192" cy="192"/>
            </a:xfrm>
            <a:prstGeom prst="ellipse">
              <a:avLst/>
            </a:prstGeom>
            <a:noFill/>
            <a:ln w="38100">
              <a:solidFill>
                <a:srgbClr val="FF0000"/>
              </a:solidFill>
              <a:round/>
              <a:headEnd/>
              <a:tailEnd/>
            </a:ln>
          </p:spPr>
          <p:txBody>
            <a:bodyPr wrap="none" anchor="ctr"/>
            <a:lstStyle/>
            <a:p>
              <a:pPr algn="ctr"/>
              <a:endParaRPr lang="en-US"/>
            </a:p>
          </p:txBody>
        </p:sp>
      </p:grpSp>
      <p:sp>
        <p:nvSpPr>
          <p:cNvPr id="35843" name="Line 7"/>
          <p:cNvSpPr>
            <a:spLocks noChangeShapeType="1"/>
          </p:cNvSpPr>
          <p:nvPr/>
        </p:nvSpPr>
        <p:spPr bwMode="auto">
          <a:xfrm flipH="1" flipV="1">
            <a:off x="4191000" y="2743200"/>
            <a:ext cx="304800" cy="381000"/>
          </a:xfrm>
          <a:prstGeom prst="line">
            <a:avLst/>
          </a:prstGeom>
          <a:noFill/>
          <a:ln w="38100">
            <a:solidFill>
              <a:schemeClr val="accent1"/>
            </a:solidFill>
            <a:round/>
            <a:headEnd/>
            <a:tailEnd type="triangle" w="med" len="med"/>
          </a:ln>
        </p:spPr>
        <p:txBody>
          <a:bodyPr wrap="none"/>
          <a:lstStyle/>
          <a:p>
            <a:endParaRPr lang="en-US"/>
          </a:p>
        </p:txBody>
      </p:sp>
      <p:sp>
        <p:nvSpPr>
          <p:cNvPr id="35844" name="Line 8"/>
          <p:cNvSpPr>
            <a:spLocks noChangeShapeType="1"/>
          </p:cNvSpPr>
          <p:nvPr/>
        </p:nvSpPr>
        <p:spPr bwMode="auto">
          <a:xfrm flipH="1" flipV="1">
            <a:off x="5181600" y="4495800"/>
            <a:ext cx="533400" cy="762000"/>
          </a:xfrm>
          <a:prstGeom prst="line">
            <a:avLst/>
          </a:prstGeom>
          <a:noFill/>
          <a:ln w="38100">
            <a:solidFill>
              <a:srgbClr val="FF0000"/>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CA" smtClean="0"/>
              <a:t>Figure 15.21</a:t>
            </a:r>
            <a:endParaRPr lang="en-US" smtClean="0"/>
          </a:p>
        </p:txBody>
      </p:sp>
      <p:pic>
        <p:nvPicPr>
          <p:cNvPr id="36867" name="Picture 3" descr="15_20"/>
          <p:cNvPicPr>
            <a:picLocks noGrp="1" noChangeAspect="1" noChangeArrowheads="1"/>
          </p:cNvPicPr>
          <p:nvPr>
            <p:ph idx="1"/>
          </p:nvPr>
        </p:nvPicPr>
        <p:blipFill>
          <a:blip r:embed="rId2" cstate="print"/>
          <a:srcRect/>
          <a:stretch>
            <a:fillRect/>
          </a:stretch>
        </p:blipFill>
        <p:spPr bwMode="auto">
          <a:xfrm>
            <a:off x="2819400" y="-1"/>
            <a:ext cx="3581400" cy="7159484"/>
          </a:xfrm>
          <a:noFill/>
          <a:ln>
            <a:miter lim="800000"/>
            <a:headEnd/>
            <a:tailEnd/>
          </a:ln>
        </p:spPr>
      </p:pic>
      <p:sp>
        <p:nvSpPr>
          <p:cNvPr id="36868" name="TextBox 3"/>
          <p:cNvSpPr txBox="1">
            <a:spLocks noChangeArrowheads="1"/>
          </p:cNvSpPr>
          <p:nvPr/>
        </p:nvSpPr>
        <p:spPr bwMode="auto">
          <a:xfrm>
            <a:off x="5867400" y="2895600"/>
            <a:ext cx="2743200" cy="830263"/>
          </a:xfrm>
          <a:prstGeom prst="rect">
            <a:avLst/>
          </a:prstGeom>
          <a:noFill/>
          <a:ln w="9525">
            <a:noFill/>
            <a:miter lim="800000"/>
            <a:headEnd/>
            <a:tailEnd/>
          </a:ln>
        </p:spPr>
        <p:txBody>
          <a:bodyPr>
            <a:spAutoFit/>
          </a:bodyPr>
          <a:lstStyle/>
          <a:p>
            <a:pPr algn="ctr"/>
            <a:r>
              <a:rPr lang="en-US" sz="2400" u="sng" dirty="0"/>
              <a:t>Apparent</a:t>
            </a:r>
            <a:r>
              <a:rPr lang="en-US" sz="2400" dirty="0"/>
              <a:t> Polar Wandering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3" name="TextBox 3"/>
          <p:cNvSpPr txBox="1">
            <a:spLocks noChangeArrowheads="1"/>
          </p:cNvSpPr>
          <p:nvPr/>
        </p:nvSpPr>
        <p:spPr bwMode="auto">
          <a:xfrm>
            <a:off x="0" y="6441559"/>
            <a:ext cx="9144000" cy="369332"/>
          </a:xfrm>
          <a:prstGeom prst="rect">
            <a:avLst/>
          </a:prstGeom>
          <a:noFill/>
          <a:ln w="9525">
            <a:noFill/>
            <a:miter lim="800000"/>
            <a:headEnd/>
            <a:tailEnd/>
          </a:ln>
        </p:spPr>
        <p:txBody>
          <a:bodyPr wrap="square">
            <a:spAutoFit/>
          </a:bodyPr>
          <a:lstStyle/>
          <a:p>
            <a:pPr algn="ctr"/>
            <a:r>
              <a:rPr lang="en-US" sz="1800" dirty="0" smtClean="0"/>
              <a:t>p. 39a in Handout Packet</a:t>
            </a:r>
            <a:endParaRPr lang="en-US"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17410" name="Picture 5" descr="File:Abraham Ortelius by Peter Paul Rubens.jpg">
            <a:hlinkClick r:id="rId4"/>
          </p:cNvPr>
          <p:cNvPicPr>
            <a:picLocks noChangeAspect="1" noChangeArrowheads="1"/>
          </p:cNvPicPr>
          <p:nvPr/>
        </p:nvPicPr>
        <p:blipFill>
          <a:blip r:embed="rId5" cstate="print"/>
          <a:srcRect/>
          <a:stretch>
            <a:fillRect/>
          </a:stretch>
        </p:blipFill>
        <p:spPr bwMode="auto">
          <a:xfrm>
            <a:off x="0" y="0"/>
            <a:ext cx="3132138" cy="4114800"/>
          </a:xfrm>
          <a:prstGeom prst="rect">
            <a:avLst/>
          </a:prstGeom>
          <a:noFill/>
          <a:ln w="9525">
            <a:noFill/>
            <a:miter lim="800000"/>
            <a:headEnd/>
            <a:tailEnd/>
          </a:ln>
        </p:spPr>
      </p:pic>
      <p:pic>
        <p:nvPicPr>
          <p:cNvPr id="17411" name="Picture 2" descr="File:OrteliusWorldMap1570.jpg">
            <a:hlinkClick r:id="rId6"/>
          </p:cNvPr>
          <p:cNvPicPr>
            <a:picLocks noChangeAspect="1" noChangeArrowheads="1"/>
          </p:cNvPicPr>
          <p:nvPr/>
        </p:nvPicPr>
        <p:blipFill>
          <a:blip r:embed="rId7" cstate="print"/>
          <a:srcRect/>
          <a:stretch>
            <a:fillRect/>
          </a:stretch>
        </p:blipFill>
        <p:spPr bwMode="auto">
          <a:xfrm>
            <a:off x="3103563" y="0"/>
            <a:ext cx="6040437" cy="4114800"/>
          </a:xfrm>
          <a:prstGeom prst="rect">
            <a:avLst/>
          </a:prstGeom>
          <a:noFill/>
          <a:ln w="9525">
            <a:noFill/>
            <a:miter lim="800000"/>
            <a:headEnd/>
            <a:tailEnd/>
          </a:ln>
        </p:spPr>
      </p:pic>
      <p:pic>
        <p:nvPicPr>
          <p:cNvPr id="17412" name="Picture 8" descr="http://upload.wikimedia.org/wikipedia/commons/6/65/Francis_Bacon.jpg"/>
          <p:cNvPicPr>
            <a:picLocks noChangeAspect="1" noChangeArrowheads="1"/>
          </p:cNvPicPr>
          <p:nvPr/>
        </p:nvPicPr>
        <p:blipFill>
          <a:blip r:embed="rId8" cstate="print"/>
          <a:srcRect/>
          <a:stretch>
            <a:fillRect/>
          </a:stretch>
        </p:blipFill>
        <p:spPr bwMode="auto">
          <a:xfrm>
            <a:off x="0" y="4121150"/>
            <a:ext cx="2209800" cy="2736850"/>
          </a:xfrm>
          <a:prstGeom prst="rect">
            <a:avLst/>
          </a:prstGeom>
          <a:noFill/>
          <a:ln w="9525">
            <a:noFill/>
            <a:miter lim="800000"/>
            <a:headEnd/>
            <a:tailEnd/>
          </a:ln>
        </p:spPr>
      </p:pic>
      <p:sp>
        <p:nvSpPr>
          <p:cNvPr id="17413" name="TextBox 1"/>
          <p:cNvSpPr txBox="1">
            <a:spLocks noChangeArrowheads="1"/>
          </p:cNvSpPr>
          <p:nvPr/>
        </p:nvSpPr>
        <p:spPr bwMode="auto">
          <a:xfrm>
            <a:off x="2133600" y="4719638"/>
            <a:ext cx="2057400" cy="2062162"/>
          </a:xfrm>
          <a:prstGeom prst="rect">
            <a:avLst/>
          </a:prstGeom>
          <a:noFill/>
          <a:ln w="9525">
            <a:noFill/>
            <a:miter lim="800000"/>
            <a:headEnd/>
            <a:tailEnd/>
          </a:ln>
        </p:spPr>
        <p:txBody>
          <a:bodyPr>
            <a:spAutoFit/>
          </a:bodyPr>
          <a:lstStyle/>
          <a:p>
            <a:pPr algn="ctr"/>
            <a:r>
              <a:rPr lang="en-US">
                <a:solidFill>
                  <a:schemeClr val="tx1"/>
                </a:solidFill>
              </a:rPr>
              <a:t>Sir Francis Bacon English statesman &amp; philosopher</a:t>
            </a:r>
          </a:p>
          <a:p>
            <a:pPr algn="ctr"/>
            <a:endParaRPr lang="en-US">
              <a:solidFill>
                <a:schemeClr val="tx1"/>
              </a:solidFill>
            </a:endParaRPr>
          </a:p>
          <a:p>
            <a:pPr algn="ctr"/>
            <a:r>
              <a:rPr lang="en-US">
                <a:solidFill>
                  <a:schemeClr val="tx1"/>
                </a:solidFill>
              </a:rPr>
              <a:t>1620 “similarity of African and S. American shorelines… ”</a:t>
            </a:r>
          </a:p>
        </p:txBody>
      </p:sp>
      <p:sp>
        <p:nvSpPr>
          <p:cNvPr id="17414" name="TextBox 5"/>
          <p:cNvSpPr txBox="1">
            <a:spLocks noChangeArrowheads="1"/>
          </p:cNvSpPr>
          <p:nvPr/>
        </p:nvSpPr>
        <p:spPr bwMode="auto">
          <a:xfrm>
            <a:off x="0" y="0"/>
            <a:ext cx="3124200" cy="4032250"/>
          </a:xfrm>
          <a:prstGeom prst="rect">
            <a:avLst/>
          </a:prstGeom>
          <a:noFill/>
          <a:ln w="9525">
            <a:noFill/>
            <a:miter lim="800000"/>
            <a:headEnd/>
            <a:tailEnd/>
          </a:ln>
        </p:spPr>
        <p:txBody>
          <a:bodyPr>
            <a:spAutoFit/>
          </a:bodyPr>
          <a:lstStyle/>
          <a:p>
            <a:pPr algn="ctr"/>
            <a:r>
              <a:rPr lang="en-US" dirty="0">
                <a:solidFill>
                  <a:schemeClr val="bg1"/>
                </a:solidFill>
              </a:rPr>
              <a:t>Abraham </a:t>
            </a:r>
            <a:r>
              <a:rPr lang="en-US" dirty="0" err="1">
                <a:solidFill>
                  <a:schemeClr val="bg1"/>
                </a:solidFill>
              </a:rPr>
              <a:t>Ortelius</a:t>
            </a:r>
            <a:r>
              <a:rPr lang="en-US" dirty="0">
                <a:solidFill>
                  <a:schemeClr val="bg1"/>
                </a:solidFill>
              </a:rPr>
              <a:t> - Flemish </a:t>
            </a:r>
            <a:r>
              <a:rPr lang="en-US" i="1" dirty="0">
                <a:solidFill>
                  <a:schemeClr val="bg1"/>
                </a:solidFill>
              </a:rPr>
              <a:t>cartographer</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1596 – “torn away from Europe and Africa ... by earthquakes and floods”</a:t>
            </a:r>
          </a:p>
        </p:txBody>
      </p:sp>
      <p:pic>
        <p:nvPicPr>
          <p:cNvPr id="17415" name="Picture 4" descr="http://upload.wikimedia.org/wikipedia/commons/thumb/f/f3/AvHumboldt.jpg/200px-AvHumboldt.jpg">
            <a:hlinkClick r:id="rId9"/>
          </p:cNvPr>
          <p:cNvPicPr>
            <a:picLocks noChangeAspect="1" noChangeArrowheads="1"/>
          </p:cNvPicPr>
          <p:nvPr/>
        </p:nvPicPr>
        <p:blipFill>
          <a:blip r:embed="rId10" cstate="print"/>
          <a:srcRect/>
          <a:stretch>
            <a:fillRect/>
          </a:stretch>
        </p:blipFill>
        <p:spPr bwMode="auto">
          <a:xfrm>
            <a:off x="7162800" y="4084638"/>
            <a:ext cx="1981200" cy="2773362"/>
          </a:xfrm>
          <a:prstGeom prst="rect">
            <a:avLst/>
          </a:prstGeom>
          <a:noFill/>
          <a:ln w="9525">
            <a:noFill/>
            <a:miter lim="800000"/>
            <a:headEnd/>
            <a:tailEnd/>
          </a:ln>
        </p:spPr>
      </p:pic>
      <p:sp>
        <p:nvSpPr>
          <p:cNvPr id="17416" name="Rectangle 9"/>
          <p:cNvSpPr>
            <a:spLocks noChangeArrowheads="1"/>
          </p:cNvSpPr>
          <p:nvPr/>
        </p:nvSpPr>
        <p:spPr bwMode="auto">
          <a:xfrm>
            <a:off x="4572000" y="4719638"/>
            <a:ext cx="2667000" cy="2062162"/>
          </a:xfrm>
          <a:prstGeom prst="rect">
            <a:avLst/>
          </a:prstGeom>
          <a:noFill/>
          <a:ln w="9525">
            <a:noFill/>
            <a:miter lim="800000"/>
            <a:headEnd/>
            <a:tailEnd/>
          </a:ln>
        </p:spPr>
        <p:txBody>
          <a:bodyPr>
            <a:spAutoFit/>
          </a:bodyPr>
          <a:lstStyle/>
          <a:p>
            <a:pPr algn="ctr"/>
            <a:r>
              <a:rPr lang="en-US" dirty="0">
                <a:solidFill>
                  <a:schemeClr val="tx1"/>
                </a:solidFill>
              </a:rPr>
              <a:t>Alexander von Humboldt German naturalist </a:t>
            </a:r>
          </a:p>
          <a:p>
            <a:pPr algn="ctr"/>
            <a:endParaRPr lang="en-US" dirty="0">
              <a:solidFill>
                <a:schemeClr val="tx1"/>
              </a:solidFill>
            </a:endParaRPr>
          </a:p>
          <a:p>
            <a:pPr algn="ctr"/>
            <a:r>
              <a:rPr lang="en-US" dirty="0">
                <a:solidFill>
                  <a:schemeClr val="tx1"/>
                </a:solidFill>
              </a:rPr>
              <a:t>1801  “lands bordering the Atlantic Ocean had once been joined… …disconnected by erosion”</a:t>
            </a:r>
          </a:p>
        </p:txBody>
      </p:sp>
      <p:sp>
        <p:nvSpPr>
          <p:cNvPr id="9" name="TextBox 8"/>
          <p:cNvSpPr txBox="1"/>
          <p:nvPr/>
        </p:nvSpPr>
        <p:spPr>
          <a:xfrm>
            <a:off x="2819400" y="4267200"/>
            <a:ext cx="4343400" cy="33813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1666-1801 various “Noachian” naturalists</a:t>
            </a:r>
          </a:p>
        </p:txBody>
      </p:sp>
      <p:cxnSp>
        <p:nvCxnSpPr>
          <p:cNvPr id="10" name="Straight Arrow Connector 9"/>
          <p:cNvCxnSpPr/>
          <p:nvPr/>
        </p:nvCxnSpPr>
        <p:spPr bwMode="auto">
          <a:xfrm>
            <a:off x="3581400" y="4648200"/>
            <a:ext cx="2286000" cy="0"/>
          </a:xfrm>
          <a:prstGeom prst="straightConnector1">
            <a:avLst/>
          </a:prstGeom>
          <a:noFill/>
          <a:ln w="3810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38915" name="Text Box 3"/>
          <p:cNvSpPr txBox="1">
            <a:spLocks noChangeArrowheads="1"/>
          </p:cNvSpPr>
          <p:nvPr/>
        </p:nvSpPr>
        <p:spPr bwMode="auto">
          <a:xfrm>
            <a:off x="3810000" y="1143000"/>
            <a:ext cx="1905000" cy="336550"/>
          </a:xfrm>
          <a:prstGeom prst="rect">
            <a:avLst/>
          </a:prstGeom>
          <a:noFill/>
          <a:ln w="9525">
            <a:noFill/>
            <a:miter lim="800000"/>
            <a:headEnd/>
            <a:tailEnd/>
          </a:ln>
        </p:spPr>
        <p:txBody>
          <a:bodyPr>
            <a:spAutoFit/>
          </a:bodyPr>
          <a:lstStyle/>
          <a:p>
            <a:pPr algn="ctr">
              <a:spcBef>
                <a:spcPct val="50000"/>
              </a:spcBef>
            </a:pPr>
            <a:r>
              <a:rPr lang="en-US" b="0"/>
              <a:t>Mid-Ocean Ridge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39939" name="Text Box 3"/>
          <p:cNvSpPr txBox="1">
            <a:spLocks noChangeArrowheads="1"/>
          </p:cNvSpPr>
          <p:nvPr/>
        </p:nvSpPr>
        <p:spPr bwMode="auto">
          <a:xfrm>
            <a:off x="3810000" y="1143000"/>
            <a:ext cx="1905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Mid-Ocean Ridge</a:t>
            </a:r>
          </a:p>
        </p:txBody>
      </p:sp>
      <p:sp>
        <p:nvSpPr>
          <p:cNvPr id="39940" name="Text Box 4"/>
          <p:cNvSpPr txBox="1">
            <a:spLocks noChangeArrowheads="1"/>
          </p:cNvSpPr>
          <p:nvPr/>
        </p:nvSpPr>
        <p:spPr bwMode="auto">
          <a:xfrm>
            <a:off x="4114800" y="1600200"/>
            <a:ext cx="1295400" cy="336550"/>
          </a:xfrm>
          <a:prstGeom prst="rect">
            <a:avLst/>
          </a:prstGeom>
          <a:noFill/>
          <a:ln w="9525">
            <a:noFill/>
            <a:miter lim="800000"/>
            <a:headEnd/>
            <a:tailEnd/>
          </a:ln>
        </p:spPr>
        <p:txBody>
          <a:bodyPr>
            <a:spAutoFit/>
          </a:bodyPr>
          <a:lstStyle/>
          <a:p>
            <a:pPr algn="ctr">
              <a:spcBef>
                <a:spcPct val="50000"/>
              </a:spcBef>
            </a:pPr>
            <a:r>
              <a:rPr lang="en-US" b="0"/>
              <a:t>Rift Valley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40963" name="Text Box 3"/>
          <p:cNvSpPr txBox="1">
            <a:spLocks noChangeArrowheads="1"/>
          </p:cNvSpPr>
          <p:nvPr/>
        </p:nvSpPr>
        <p:spPr bwMode="auto">
          <a:xfrm>
            <a:off x="3810000" y="1143000"/>
            <a:ext cx="1905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Mid-Ocean Ridge</a:t>
            </a:r>
          </a:p>
        </p:txBody>
      </p:sp>
      <p:sp>
        <p:nvSpPr>
          <p:cNvPr id="40964" name="Text Box 4"/>
          <p:cNvSpPr txBox="1">
            <a:spLocks noChangeArrowheads="1"/>
          </p:cNvSpPr>
          <p:nvPr/>
        </p:nvSpPr>
        <p:spPr bwMode="auto">
          <a:xfrm>
            <a:off x="4114800" y="16002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Rift Valley</a:t>
            </a:r>
          </a:p>
        </p:txBody>
      </p:sp>
      <p:sp>
        <p:nvSpPr>
          <p:cNvPr id="40965" name="Text Box 5"/>
          <p:cNvSpPr txBox="1">
            <a:spLocks noChangeArrowheads="1"/>
          </p:cNvSpPr>
          <p:nvPr/>
        </p:nvSpPr>
        <p:spPr bwMode="auto">
          <a:xfrm>
            <a:off x="762000" y="1371600"/>
            <a:ext cx="1295400" cy="581025"/>
          </a:xfrm>
          <a:prstGeom prst="rect">
            <a:avLst/>
          </a:prstGeom>
          <a:noFill/>
          <a:ln w="9525">
            <a:noFill/>
            <a:miter lim="800000"/>
            <a:headEnd/>
            <a:tailEnd/>
          </a:ln>
        </p:spPr>
        <p:txBody>
          <a:bodyPr>
            <a:spAutoFit/>
          </a:bodyPr>
          <a:lstStyle/>
          <a:p>
            <a:pPr algn="ctr">
              <a:spcBef>
                <a:spcPct val="50000"/>
              </a:spcBef>
            </a:pPr>
            <a:r>
              <a:rPr lang="en-US" b="0"/>
              <a:t>Continental Shelf</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CA" smtClean="0"/>
              <a:t>Figure 15.3</a:t>
            </a:r>
            <a:endParaRPr lang="en-US" smtClean="0"/>
          </a:p>
        </p:txBody>
      </p:sp>
      <p:pic>
        <p:nvPicPr>
          <p:cNvPr id="41987" name="Picture 3" descr="15_03"/>
          <p:cNvPicPr>
            <a:picLocks noGrp="1" noChangeAspect="1" noChangeArrowheads="1"/>
          </p:cNvPicPr>
          <p:nvPr>
            <p:ph idx="1"/>
          </p:nvPr>
        </p:nvPicPr>
        <p:blipFill>
          <a:blip r:embed="rId2" cstate="print"/>
          <a:srcRect/>
          <a:stretch>
            <a:fillRect/>
          </a:stretch>
        </p:blipFill>
        <p:spPr bwMode="auto">
          <a:xfrm>
            <a:off x="1371600" y="0"/>
            <a:ext cx="6321425" cy="6858000"/>
          </a:xfrm>
          <a:noFill/>
          <a:ln>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43011" name="Text Box 3"/>
          <p:cNvSpPr txBox="1">
            <a:spLocks noChangeArrowheads="1"/>
          </p:cNvSpPr>
          <p:nvPr/>
        </p:nvSpPr>
        <p:spPr bwMode="auto">
          <a:xfrm>
            <a:off x="3810000" y="1143000"/>
            <a:ext cx="1905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Mid-Ocean Ridge</a:t>
            </a:r>
          </a:p>
        </p:txBody>
      </p:sp>
      <p:sp>
        <p:nvSpPr>
          <p:cNvPr id="43012" name="Text Box 4"/>
          <p:cNvSpPr txBox="1">
            <a:spLocks noChangeArrowheads="1"/>
          </p:cNvSpPr>
          <p:nvPr/>
        </p:nvSpPr>
        <p:spPr bwMode="auto">
          <a:xfrm>
            <a:off x="4114800" y="16002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Rift Valley</a:t>
            </a:r>
          </a:p>
        </p:txBody>
      </p:sp>
      <p:sp>
        <p:nvSpPr>
          <p:cNvPr id="43013" name="Text Box 5"/>
          <p:cNvSpPr txBox="1">
            <a:spLocks noChangeArrowheads="1"/>
          </p:cNvSpPr>
          <p:nvPr/>
        </p:nvSpPr>
        <p:spPr bwMode="auto">
          <a:xfrm>
            <a:off x="762000" y="1371600"/>
            <a:ext cx="1295400" cy="581025"/>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Continental Shelf</a:t>
            </a:r>
          </a:p>
        </p:txBody>
      </p:sp>
      <p:sp>
        <p:nvSpPr>
          <p:cNvPr id="43014" name="Text Box 6"/>
          <p:cNvSpPr txBox="1">
            <a:spLocks noChangeArrowheads="1"/>
          </p:cNvSpPr>
          <p:nvPr/>
        </p:nvSpPr>
        <p:spPr bwMode="auto">
          <a:xfrm>
            <a:off x="4724400" y="1828800"/>
            <a:ext cx="1295400" cy="336550"/>
          </a:xfrm>
          <a:prstGeom prst="rect">
            <a:avLst/>
          </a:prstGeom>
          <a:noFill/>
          <a:ln w="9525">
            <a:noFill/>
            <a:miter lim="800000"/>
            <a:headEnd/>
            <a:tailEnd/>
          </a:ln>
        </p:spPr>
        <p:txBody>
          <a:bodyPr>
            <a:spAutoFit/>
          </a:bodyPr>
          <a:lstStyle/>
          <a:p>
            <a:pPr algn="ctr">
              <a:spcBef>
                <a:spcPct val="50000"/>
              </a:spcBef>
            </a:pPr>
            <a:r>
              <a:rPr lang="en-US" b="0" dirty="0"/>
              <a:t>shallow</a:t>
            </a:r>
          </a:p>
        </p:txBody>
      </p:sp>
      <p:sp>
        <p:nvSpPr>
          <p:cNvPr id="43015" name="Text Box 7"/>
          <p:cNvSpPr txBox="1">
            <a:spLocks noChangeArrowheads="1"/>
          </p:cNvSpPr>
          <p:nvPr/>
        </p:nvSpPr>
        <p:spPr bwMode="auto">
          <a:xfrm>
            <a:off x="6324600" y="1828800"/>
            <a:ext cx="762000" cy="336550"/>
          </a:xfrm>
          <a:prstGeom prst="rect">
            <a:avLst/>
          </a:prstGeom>
          <a:noFill/>
          <a:ln w="9525">
            <a:noFill/>
            <a:miter lim="800000"/>
            <a:headEnd/>
            <a:tailEnd/>
          </a:ln>
        </p:spPr>
        <p:txBody>
          <a:bodyPr>
            <a:spAutoFit/>
          </a:bodyPr>
          <a:lstStyle/>
          <a:p>
            <a:pPr algn="ctr">
              <a:spcBef>
                <a:spcPct val="50000"/>
              </a:spcBef>
            </a:pPr>
            <a:r>
              <a:rPr lang="en-US" b="0"/>
              <a:t>deep</a:t>
            </a:r>
          </a:p>
        </p:txBody>
      </p:sp>
      <p:pic>
        <p:nvPicPr>
          <p:cNvPr id="13314" name="Picture 2" descr="File:Hess.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23824"/>
            <a:ext cx="1905000" cy="21621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7086600" y="381000"/>
            <a:ext cx="914400" cy="646331"/>
          </a:xfrm>
          <a:prstGeom prst="rect">
            <a:avLst/>
          </a:prstGeom>
          <a:noFill/>
          <a:ln w="9525">
            <a:noFill/>
            <a:miter lim="800000"/>
            <a:headEnd/>
            <a:tailEnd/>
          </a:ln>
        </p:spPr>
        <p:txBody>
          <a:bodyPr wrap="square">
            <a:spAutoFit/>
          </a:bodyPr>
          <a:lstStyle/>
          <a:p>
            <a:pPr algn="ctr">
              <a:spcBef>
                <a:spcPct val="50000"/>
              </a:spcBef>
            </a:pPr>
            <a:r>
              <a:rPr lang="en-US" sz="1800" dirty="0" smtClean="0"/>
              <a:t>Harry Hess</a:t>
            </a:r>
            <a:endParaRPr lang="en-US" sz="1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44035" name="Text Box 3"/>
          <p:cNvSpPr txBox="1">
            <a:spLocks noChangeArrowheads="1"/>
          </p:cNvSpPr>
          <p:nvPr/>
        </p:nvSpPr>
        <p:spPr bwMode="auto">
          <a:xfrm>
            <a:off x="3810000" y="1143000"/>
            <a:ext cx="1905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Mid-Ocean Ridge</a:t>
            </a:r>
          </a:p>
        </p:txBody>
      </p:sp>
      <p:sp>
        <p:nvSpPr>
          <p:cNvPr id="44036" name="Text Box 4"/>
          <p:cNvSpPr txBox="1">
            <a:spLocks noChangeArrowheads="1"/>
          </p:cNvSpPr>
          <p:nvPr/>
        </p:nvSpPr>
        <p:spPr bwMode="auto">
          <a:xfrm>
            <a:off x="4114800" y="16002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Rift Valley</a:t>
            </a:r>
          </a:p>
        </p:txBody>
      </p:sp>
      <p:sp>
        <p:nvSpPr>
          <p:cNvPr id="44037" name="Text Box 5"/>
          <p:cNvSpPr txBox="1">
            <a:spLocks noChangeArrowheads="1"/>
          </p:cNvSpPr>
          <p:nvPr/>
        </p:nvSpPr>
        <p:spPr bwMode="auto">
          <a:xfrm>
            <a:off x="762000" y="1371600"/>
            <a:ext cx="1295400" cy="581025"/>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Continental Shelf</a:t>
            </a:r>
          </a:p>
        </p:txBody>
      </p:sp>
      <p:sp>
        <p:nvSpPr>
          <p:cNvPr id="44038" name="Text Box 6"/>
          <p:cNvSpPr txBox="1">
            <a:spLocks noChangeArrowheads="1"/>
          </p:cNvSpPr>
          <p:nvPr/>
        </p:nvSpPr>
        <p:spPr bwMode="auto">
          <a:xfrm>
            <a:off x="4724400" y="18288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shallow</a:t>
            </a:r>
          </a:p>
        </p:txBody>
      </p:sp>
      <p:sp>
        <p:nvSpPr>
          <p:cNvPr id="44039" name="Text Box 7"/>
          <p:cNvSpPr txBox="1">
            <a:spLocks noChangeArrowheads="1"/>
          </p:cNvSpPr>
          <p:nvPr/>
        </p:nvSpPr>
        <p:spPr bwMode="auto">
          <a:xfrm>
            <a:off x="6324600" y="1828800"/>
            <a:ext cx="762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deep</a:t>
            </a:r>
          </a:p>
        </p:txBody>
      </p:sp>
      <p:sp>
        <p:nvSpPr>
          <p:cNvPr id="44040" name="Text Box 8"/>
          <p:cNvSpPr txBox="1">
            <a:spLocks noChangeArrowheads="1"/>
          </p:cNvSpPr>
          <p:nvPr/>
        </p:nvSpPr>
        <p:spPr bwMode="auto">
          <a:xfrm>
            <a:off x="3733800" y="1828800"/>
            <a:ext cx="838200" cy="336550"/>
          </a:xfrm>
          <a:prstGeom prst="rect">
            <a:avLst/>
          </a:prstGeom>
          <a:noFill/>
          <a:ln w="9525">
            <a:noFill/>
            <a:miter lim="800000"/>
            <a:headEnd/>
            <a:tailEnd/>
          </a:ln>
        </p:spPr>
        <p:txBody>
          <a:bodyPr>
            <a:spAutoFit/>
          </a:bodyPr>
          <a:lstStyle/>
          <a:p>
            <a:pPr algn="ctr">
              <a:spcBef>
                <a:spcPct val="50000"/>
              </a:spcBef>
            </a:pPr>
            <a:r>
              <a:rPr lang="en-US" b="0"/>
              <a:t>thin</a:t>
            </a:r>
          </a:p>
        </p:txBody>
      </p:sp>
      <p:sp>
        <p:nvSpPr>
          <p:cNvPr id="44041" name="Text Box 9"/>
          <p:cNvSpPr txBox="1">
            <a:spLocks noChangeArrowheads="1"/>
          </p:cNvSpPr>
          <p:nvPr/>
        </p:nvSpPr>
        <p:spPr bwMode="auto">
          <a:xfrm>
            <a:off x="1752600" y="1828800"/>
            <a:ext cx="838200" cy="336550"/>
          </a:xfrm>
          <a:prstGeom prst="rect">
            <a:avLst/>
          </a:prstGeom>
          <a:noFill/>
          <a:ln w="9525">
            <a:noFill/>
            <a:miter lim="800000"/>
            <a:headEnd/>
            <a:tailEnd/>
          </a:ln>
        </p:spPr>
        <p:txBody>
          <a:bodyPr>
            <a:spAutoFit/>
          </a:bodyPr>
          <a:lstStyle/>
          <a:p>
            <a:pPr algn="ctr">
              <a:spcBef>
                <a:spcPct val="50000"/>
              </a:spcBef>
            </a:pPr>
            <a:r>
              <a:rPr lang="en-US" b="0"/>
              <a:t>thick</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45059" name="Text Box 3"/>
          <p:cNvSpPr txBox="1">
            <a:spLocks noChangeArrowheads="1"/>
          </p:cNvSpPr>
          <p:nvPr/>
        </p:nvSpPr>
        <p:spPr bwMode="auto">
          <a:xfrm>
            <a:off x="3810000" y="1143000"/>
            <a:ext cx="1905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Mid-Ocean Ridge</a:t>
            </a:r>
          </a:p>
        </p:txBody>
      </p:sp>
      <p:sp>
        <p:nvSpPr>
          <p:cNvPr id="45060" name="Text Box 4"/>
          <p:cNvSpPr txBox="1">
            <a:spLocks noChangeArrowheads="1"/>
          </p:cNvSpPr>
          <p:nvPr/>
        </p:nvSpPr>
        <p:spPr bwMode="auto">
          <a:xfrm>
            <a:off x="4114800" y="16002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Rift Valley</a:t>
            </a:r>
          </a:p>
        </p:txBody>
      </p:sp>
      <p:sp>
        <p:nvSpPr>
          <p:cNvPr id="45061" name="Text Box 5"/>
          <p:cNvSpPr txBox="1">
            <a:spLocks noChangeArrowheads="1"/>
          </p:cNvSpPr>
          <p:nvPr/>
        </p:nvSpPr>
        <p:spPr bwMode="auto">
          <a:xfrm>
            <a:off x="762000" y="1371600"/>
            <a:ext cx="1295400" cy="581025"/>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Continental Shelf</a:t>
            </a:r>
          </a:p>
        </p:txBody>
      </p:sp>
      <p:sp>
        <p:nvSpPr>
          <p:cNvPr id="45062" name="Text Box 6"/>
          <p:cNvSpPr txBox="1">
            <a:spLocks noChangeArrowheads="1"/>
          </p:cNvSpPr>
          <p:nvPr/>
        </p:nvSpPr>
        <p:spPr bwMode="auto">
          <a:xfrm>
            <a:off x="4724400" y="18288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shallow</a:t>
            </a:r>
          </a:p>
        </p:txBody>
      </p:sp>
      <p:sp>
        <p:nvSpPr>
          <p:cNvPr id="45063" name="Text Box 7"/>
          <p:cNvSpPr txBox="1">
            <a:spLocks noChangeArrowheads="1"/>
          </p:cNvSpPr>
          <p:nvPr/>
        </p:nvSpPr>
        <p:spPr bwMode="auto">
          <a:xfrm>
            <a:off x="6324600" y="1828800"/>
            <a:ext cx="762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deep</a:t>
            </a:r>
          </a:p>
        </p:txBody>
      </p:sp>
      <p:sp>
        <p:nvSpPr>
          <p:cNvPr id="45064" name="Text Box 8"/>
          <p:cNvSpPr txBox="1">
            <a:spLocks noChangeArrowheads="1"/>
          </p:cNvSpPr>
          <p:nvPr/>
        </p:nvSpPr>
        <p:spPr bwMode="auto">
          <a:xfrm>
            <a:off x="3733800" y="1828800"/>
            <a:ext cx="8382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thin</a:t>
            </a:r>
          </a:p>
        </p:txBody>
      </p:sp>
      <p:sp>
        <p:nvSpPr>
          <p:cNvPr id="45065" name="Text Box 9"/>
          <p:cNvSpPr txBox="1">
            <a:spLocks noChangeArrowheads="1"/>
          </p:cNvSpPr>
          <p:nvPr/>
        </p:nvSpPr>
        <p:spPr bwMode="auto">
          <a:xfrm>
            <a:off x="1752600" y="1828800"/>
            <a:ext cx="8382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thick</a:t>
            </a:r>
          </a:p>
        </p:txBody>
      </p:sp>
      <p:sp>
        <p:nvSpPr>
          <p:cNvPr id="45066" name="Text Box 10"/>
          <p:cNvSpPr txBox="1">
            <a:spLocks noChangeArrowheads="1"/>
          </p:cNvSpPr>
          <p:nvPr/>
        </p:nvSpPr>
        <p:spPr bwMode="auto">
          <a:xfrm>
            <a:off x="4114800" y="2209800"/>
            <a:ext cx="1219200" cy="336550"/>
          </a:xfrm>
          <a:prstGeom prst="rect">
            <a:avLst/>
          </a:prstGeom>
          <a:noFill/>
          <a:ln w="9525">
            <a:noFill/>
            <a:miter lim="800000"/>
            <a:headEnd/>
            <a:tailEnd/>
          </a:ln>
        </p:spPr>
        <p:txBody>
          <a:bodyPr>
            <a:spAutoFit/>
          </a:bodyPr>
          <a:lstStyle/>
          <a:p>
            <a:pPr algn="ctr"/>
            <a:r>
              <a:rPr lang="en-US" b="0"/>
              <a:t>young</a:t>
            </a:r>
          </a:p>
        </p:txBody>
      </p:sp>
      <p:sp>
        <p:nvSpPr>
          <p:cNvPr id="45067" name="Text Box 11"/>
          <p:cNvSpPr txBox="1">
            <a:spLocks noChangeArrowheads="1"/>
          </p:cNvSpPr>
          <p:nvPr/>
        </p:nvSpPr>
        <p:spPr bwMode="auto">
          <a:xfrm>
            <a:off x="7010400" y="2514600"/>
            <a:ext cx="457200" cy="336550"/>
          </a:xfrm>
          <a:prstGeom prst="rect">
            <a:avLst/>
          </a:prstGeom>
          <a:noFill/>
          <a:ln w="9525">
            <a:noFill/>
            <a:miter lim="800000"/>
            <a:headEnd/>
            <a:tailEnd/>
          </a:ln>
        </p:spPr>
        <p:txBody>
          <a:bodyPr>
            <a:spAutoFit/>
          </a:bodyPr>
          <a:lstStyle/>
          <a:p>
            <a:pPr algn="ctr"/>
            <a:r>
              <a:rPr lang="en-US" b="0"/>
              <a:t>old</a:t>
            </a:r>
          </a:p>
        </p:txBody>
      </p:sp>
      <p:sp>
        <p:nvSpPr>
          <p:cNvPr id="45068" name="Text Box 13"/>
          <p:cNvSpPr txBox="1">
            <a:spLocks noChangeArrowheads="1"/>
          </p:cNvSpPr>
          <p:nvPr/>
        </p:nvSpPr>
        <p:spPr bwMode="auto">
          <a:xfrm>
            <a:off x="2209800" y="2514600"/>
            <a:ext cx="457200" cy="336550"/>
          </a:xfrm>
          <a:prstGeom prst="rect">
            <a:avLst/>
          </a:prstGeom>
          <a:noFill/>
          <a:ln w="9525">
            <a:noFill/>
            <a:miter lim="800000"/>
            <a:headEnd/>
            <a:tailEnd/>
          </a:ln>
        </p:spPr>
        <p:txBody>
          <a:bodyPr>
            <a:spAutoFit/>
          </a:bodyPr>
          <a:lstStyle/>
          <a:p>
            <a:pPr algn="ctr"/>
            <a:r>
              <a:rPr lang="en-US" b="0"/>
              <a:t>old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CA" smtClean="0"/>
              <a:t>Figure 15.22</a:t>
            </a:r>
            <a:endParaRPr lang="en-US" smtClean="0"/>
          </a:p>
        </p:txBody>
      </p:sp>
      <p:pic>
        <p:nvPicPr>
          <p:cNvPr id="48131" name="Picture 3" descr="15_21"/>
          <p:cNvPicPr>
            <a:picLocks noGrp="1" noChangeAspect="1" noChangeArrowheads="1"/>
          </p:cNvPicPr>
          <p:nvPr>
            <p:ph idx="1"/>
          </p:nvPr>
        </p:nvPicPr>
        <p:blipFill>
          <a:blip r:embed="rId2" cstate="print"/>
          <a:srcRect/>
          <a:stretch>
            <a:fillRect/>
          </a:stretch>
        </p:blipFill>
        <p:spPr bwMode="auto">
          <a:xfrm>
            <a:off x="1752600" y="0"/>
            <a:ext cx="5545138" cy="6858000"/>
          </a:xfrm>
          <a:noFill/>
          <a:ln>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0" y="6396335"/>
            <a:ext cx="9144000" cy="461665"/>
          </a:xfrm>
          <a:prstGeom prst="rect">
            <a:avLst/>
          </a:prstGeom>
          <a:noFill/>
          <a:ln w="9525">
            <a:noFill/>
            <a:miter lim="800000"/>
            <a:headEnd/>
            <a:tailEnd/>
          </a:ln>
        </p:spPr>
        <p:txBody>
          <a:bodyPr wrap="square">
            <a:spAutoFit/>
          </a:bodyPr>
          <a:lstStyle/>
          <a:p>
            <a:pPr algn="ctr">
              <a:spcBef>
                <a:spcPct val="50000"/>
              </a:spcBef>
            </a:pPr>
            <a:r>
              <a:rPr lang="en-US" sz="2400" dirty="0" smtClean="0">
                <a:effectLst>
                  <a:outerShdw blurRad="38100" dist="38100" dir="2700000" algn="tl">
                    <a:srgbClr val="000000">
                      <a:alpha val="43137"/>
                    </a:srgbClr>
                  </a:outerShdw>
                </a:effectLst>
              </a:rPr>
              <a:t>“Vine - Matthews- Morley Hypothesis”</a:t>
            </a:r>
            <a:endParaRPr lang="en-US" sz="2400" dirty="0">
              <a:effectLst>
                <a:outerShdw blurRad="38100" dist="38100" dir="2700000" algn="tl">
                  <a:srgbClr val="000000">
                    <a:alpha val="43137"/>
                  </a:srgbClr>
                </a:outerShdw>
              </a:effectLst>
            </a:endParaRPr>
          </a:p>
        </p:txBody>
      </p:sp>
    </p:spTree>
    <p:controls>
      <mc:AlternateContent xmlns:mc="http://schemas.openxmlformats.org/markup-compatibility/2006">
        <mc:Choice xmlns:v="urn:schemas-microsoft-com:vml" Requires="v">
          <p:control spid="1044" name="ShockwaveFlash1" r:id="rId2" imgW="9144793" imgH="6325148"/>
        </mc:Choice>
        <mc:Fallback>
          <p:control name="ShockwaveFlash1" r:id="rId2" imgW="9144793" imgH="6325148">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CA" smtClean="0"/>
              <a:t>Figure 15.24</a:t>
            </a:r>
            <a:endParaRPr lang="en-US" smtClean="0"/>
          </a:p>
        </p:txBody>
      </p:sp>
      <p:pic>
        <p:nvPicPr>
          <p:cNvPr id="46083" name="Picture 3" descr="15_24"/>
          <p:cNvPicPr>
            <a:picLocks noGrp="1" noChangeAspect="1" noChangeArrowheads="1"/>
          </p:cNvPicPr>
          <p:nvPr>
            <p:ph idx="1"/>
          </p:nvPr>
        </p:nvPicPr>
        <p:blipFill>
          <a:blip r:embed="rId2" cstate="print"/>
          <a:srcRect/>
          <a:stretch>
            <a:fillRect/>
          </a:stretch>
        </p:blipFill>
        <p:spPr bwMode="auto">
          <a:xfrm>
            <a:off x="3040062" y="0"/>
            <a:ext cx="5341938" cy="6858000"/>
          </a:xfrm>
          <a:noFill/>
          <a:ln>
            <a:miter lim="800000"/>
            <a:headEnd/>
            <a:tailEnd/>
          </a:ln>
        </p:spPr>
      </p:pic>
      <p:sp>
        <p:nvSpPr>
          <p:cNvPr id="4" name="Text Box 6"/>
          <p:cNvSpPr txBox="1">
            <a:spLocks noChangeArrowheads="1"/>
          </p:cNvSpPr>
          <p:nvPr/>
        </p:nvSpPr>
        <p:spPr bwMode="auto">
          <a:xfrm>
            <a:off x="0" y="2895600"/>
            <a:ext cx="3048000" cy="830997"/>
          </a:xfrm>
          <a:prstGeom prst="rect">
            <a:avLst/>
          </a:prstGeom>
          <a:noFill/>
          <a:ln w="9525">
            <a:noFill/>
            <a:miter lim="800000"/>
            <a:headEnd/>
            <a:tailEnd/>
          </a:ln>
        </p:spPr>
        <p:txBody>
          <a:bodyPr wrap="square">
            <a:spAutoFit/>
          </a:bodyPr>
          <a:lstStyle/>
          <a:p>
            <a:pPr algn="ctr">
              <a:spcBef>
                <a:spcPct val="50000"/>
              </a:spcBef>
            </a:pPr>
            <a:r>
              <a:rPr lang="en-US" sz="2400" dirty="0" smtClean="0">
                <a:effectLst>
                  <a:outerShdw blurRad="38100" dist="38100" dir="2700000" algn="tl">
                    <a:srgbClr val="000000">
                      <a:alpha val="43137"/>
                    </a:srgbClr>
                  </a:outerShdw>
                </a:effectLst>
              </a:rPr>
              <a:t>Testing the </a:t>
            </a:r>
            <a:r>
              <a:rPr lang="en-US" sz="2400" dirty="0">
                <a:effectLst>
                  <a:outerShdw blurRad="38100" dist="38100" dir="2700000" algn="tl">
                    <a:srgbClr val="000000">
                      <a:alpha val="43137"/>
                    </a:srgbClr>
                  </a:outerShdw>
                </a:effectLst>
              </a:rPr>
              <a:t>h</a:t>
            </a:r>
            <a:r>
              <a:rPr lang="en-US" sz="2400" dirty="0" smtClean="0">
                <a:effectLst>
                  <a:outerShdw blurRad="38100" dist="38100" dir="2700000" algn="tl">
                    <a:srgbClr val="000000">
                      <a:alpha val="43137"/>
                    </a:srgbClr>
                  </a:outerShdw>
                </a:effectLst>
              </a:rPr>
              <a:t>ypothesis</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18434" name="Picture 3" descr="File:Antonio Snider-Pellegrini Opening of the Atlantic.jpg">
            <a:hlinkClick r:id="rId4"/>
          </p:cNvPr>
          <p:cNvPicPr>
            <a:picLocks noChangeAspect="1" noChangeArrowheads="1"/>
          </p:cNvPicPr>
          <p:nvPr/>
        </p:nvPicPr>
        <p:blipFill>
          <a:blip r:embed="rId5" cstate="print"/>
          <a:srcRect/>
          <a:stretch>
            <a:fillRect/>
          </a:stretch>
        </p:blipFill>
        <p:spPr bwMode="auto">
          <a:xfrm>
            <a:off x="762000" y="1990725"/>
            <a:ext cx="7620000" cy="44862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8435" name="Rectangle 2"/>
          <p:cNvSpPr>
            <a:spLocks noChangeArrowheads="1"/>
          </p:cNvSpPr>
          <p:nvPr/>
        </p:nvSpPr>
        <p:spPr bwMode="auto">
          <a:xfrm>
            <a:off x="1616075" y="228600"/>
            <a:ext cx="5911850" cy="1570038"/>
          </a:xfrm>
          <a:prstGeom prst="rect">
            <a:avLst/>
          </a:prstGeom>
          <a:noFill/>
          <a:ln w="9525">
            <a:noFill/>
            <a:miter lim="800000"/>
            <a:headEnd/>
            <a:tailEnd/>
          </a:ln>
        </p:spPr>
        <p:txBody>
          <a:bodyPr>
            <a:spAutoFit/>
          </a:bodyPr>
          <a:lstStyle/>
          <a:p>
            <a:pPr algn="ctr"/>
            <a:r>
              <a:rPr lang="en-US" dirty="0">
                <a:solidFill>
                  <a:schemeClr val="tx1"/>
                </a:solidFill>
              </a:rPr>
              <a:t>Antonio Snider-</a:t>
            </a:r>
            <a:r>
              <a:rPr lang="en-US" dirty="0" err="1">
                <a:solidFill>
                  <a:schemeClr val="tx1"/>
                </a:solidFill>
              </a:rPr>
              <a:t>Pellegrini</a:t>
            </a:r>
            <a:r>
              <a:rPr lang="en-US" dirty="0">
                <a:solidFill>
                  <a:schemeClr val="tx1"/>
                </a:solidFill>
              </a:rPr>
              <a:t> </a:t>
            </a:r>
          </a:p>
          <a:p>
            <a:pPr algn="ctr"/>
            <a:r>
              <a:rPr lang="en-US" dirty="0">
                <a:solidFill>
                  <a:schemeClr val="tx1"/>
                </a:solidFill>
              </a:rPr>
              <a:t>French scientist</a:t>
            </a:r>
          </a:p>
          <a:p>
            <a:pPr algn="ctr"/>
            <a:endParaRPr lang="en-US" dirty="0">
              <a:solidFill>
                <a:schemeClr val="tx1"/>
              </a:solidFill>
            </a:endParaRPr>
          </a:p>
          <a:p>
            <a:pPr algn="ctr"/>
            <a:r>
              <a:rPr lang="en-US" dirty="0">
                <a:solidFill>
                  <a:schemeClr val="tx1"/>
                </a:solidFill>
              </a:rPr>
              <a:t>1858 “ascribed the biblical flood to the former existence of a single continent that was torn apart to restore the balance of a lopsided Earth”</a:t>
            </a:r>
          </a:p>
        </p:txBody>
      </p:sp>
      <p:pic>
        <p:nvPicPr>
          <p:cNvPr id="18436" name="Picture 2" descr="http://www.ezcontactsusa.com/1/sample_front.php?id=2792031_1.jpg"/>
          <p:cNvPicPr>
            <a:picLocks noChangeAspect="1" noChangeArrowheads="1"/>
          </p:cNvPicPr>
          <p:nvPr/>
        </p:nvPicPr>
        <p:blipFill>
          <a:blip r:embed="rId6" cstate="print"/>
          <a:srcRect/>
          <a:stretch>
            <a:fillRect/>
          </a:stretch>
        </p:blipFill>
        <p:spPr bwMode="auto">
          <a:xfrm>
            <a:off x="2362200" y="76200"/>
            <a:ext cx="762000" cy="7620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 name="TextBox 1"/>
          <p:cNvSpPr txBox="1"/>
          <p:nvPr/>
        </p:nvSpPr>
        <p:spPr>
          <a:xfrm>
            <a:off x="5181600" y="3581400"/>
            <a:ext cx="1066800"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Fossils</a:t>
            </a:r>
            <a:endParaRPr lang="en-US" sz="2000" dirty="0">
              <a:effectLst>
                <a:outerShdw blurRad="38100" dist="38100" dir="2700000" algn="tl">
                  <a:srgbClr val="000000">
                    <a:alpha val="43137"/>
                  </a:srgbClr>
                </a:outerShdw>
              </a:effectLst>
            </a:endParaRPr>
          </a:p>
        </p:txBody>
      </p:sp>
      <p:cxnSp>
        <p:nvCxnSpPr>
          <p:cNvPr id="4" name="Straight Arrow Connector 3"/>
          <p:cNvCxnSpPr>
            <a:stCxn id="2" idx="0"/>
          </p:cNvCxnSpPr>
          <p:nvPr/>
        </p:nvCxnSpPr>
        <p:spPr bwMode="auto">
          <a:xfrm flipV="1">
            <a:off x="5715000" y="2895600"/>
            <a:ext cx="914400" cy="685800"/>
          </a:xfrm>
          <a:prstGeom prst="straightConnector1">
            <a:avLst/>
          </a:prstGeom>
          <a:noFill/>
          <a:ln w="38100" cap="flat" cmpd="sng" algn="ctr">
            <a:solidFill>
              <a:srgbClr val="FF0000"/>
            </a:solidFill>
            <a:prstDash val="solid"/>
            <a:round/>
            <a:headEnd type="none" w="med" len="med"/>
            <a:tailEnd type="arrow"/>
          </a:ln>
          <a:effectLst/>
        </p:spPr>
      </p:cxnSp>
      <p:cxnSp>
        <p:nvCxnSpPr>
          <p:cNvPr id="9" name="Straight Arrow Connector 8"/>
          <p:cNvCxnSpPr>
            <a:stCxn id="2" idx="0"/>
          </p:cNvCxnSpPr>
          <p:nvPr/>
        </p:nvCxnSpPr>
        <p:spPr bwMode="auto">
          <a:xfrm flipH="1" flipV="1">
            <a:off x="5410200" y="3048000"/>
            <a:ext cx="304800" cy="533400"/>
          </a:xfrm>
          <a:prstGeom prst="straightConnector1">
            <a:avLst/>
          </a:prstGeom>
          <a:noFill/>
          <a:ln w="381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CA" smtClean="0"/>
              <a:t>Figure 15.23</a:t>
            </a:r>
            <a:endParaRPr lang="en-US" smtClean="0"/>
          </a:p>
        </p:txBody>
      </p:sp>
      <p:pic>
        <p:nvPicPr>
          <p:cNvPr id="47107" name="Picture 3" descr="15_22"/>
          <p:cNvPicPr>
            <a:picLocks noGrp="1" noChangeAspect="1" noChangeArrowheads="1"/>
          </p:cNvPicPr>
          <p:nvPr>
            <p:ph idx="1"/>
          </p:nvPr>
        </p:nvPicPr>
        <p:blipFill>
          <a:blip r:embed="rId2" cstate="print"/>
          <a:srcRect/>
          <a:stretch>
            <a:fillRect/>
          </a:stretch>
        </p:blipFill>
        <p:spPr bwMode="auto">
          <a:xfrm>
            <a:off x="1828800" y="0"/>
            <a:ext cx="5332413" cy="6858000"/>
          </a:xfrm>
          <a:noFill/>
          <a:ln>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CA" smtClean="0"/>
              <a:t>Figure 15.23</a:t>
            </a:r>
            <a:endParaRPr lang="en-US" smtClean="0"/>
          </a:p>
        </p:txBody>
      </p:sp>
      <p:pic>
        <p:nvPicPr>
          <p:cNvPr id="49155" name="Picture 3" descr="15_23"/>
          <p:cNvPicPr>
            <a:picLocks noGrp="1" noChangeAspect="1" noChangeArrowheads="1"/>
          </p:cNvPicPr>
          <p:nvPr>
            <p:ph idx="1"/>
          </p:nvPr>
        </p:nvPicPr>
        <p:blipFill>
          <a:blip r:embed="rId2" cstate="print"/>
          <a:srcRect/>
          <a:stretch>
            <a:fillRect/>
          </a:stretch>
        </p:blipFill>
        <p:spPr bwMode="auto">
          <a:xfrm>
            <a:off x="914400" y="261938"/>
            <a:ext cx="7162800" cy="6596062"/>
          </a:xfrm>
          <a:noFill/>
          <a:ln>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50179" name="Text Box 3"/>
          <p:cNvSpPr txBox="1">
            <a:spLocks noChangeArrowheads="1"/>
          </p:cNvSpPr>
          <p:nvPr/>
        </p:nvSpPr>
        <p:spPr bwMode="auto">
          <a:xfrm>
            <a:off x="3810000" y="1143000"/>
            <a:ext cx="1905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Mid-Ocean Ridge</a:t>
            </a:r>
          </a:p>
        </p:txBody>
      </p:sp>
      <p:sp>
        <p:nvSpPr>
          <p:cNvPr id="50180" name="Text Box 4"/>
          <p:cNvSpPr txBox="1">
            <a:spLocks noChangeArrowheads="1"/>
          </p:cNvSpPr>
          <p:nvPr/>
        </p:nvSpPr>
        <p:spPr bwMode="auto">
          <a:xfrm>
            <a:off x="4114800" y="16002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Rift Valley</a:t>
            </a:r>
          </a:p>
        </p:txBody>
      </p:sp>
      <p:sp>
        <p:nvSpPr>
          <p:cNvPr id="50181" name="Text Box 5"/>
          <p:cNvSpPr txBox="1">
            <a:spLocks noChangeArrowheads="1"/>
          </p:cNvSpPr>
          <p:nvPr/>
        </p:nvSpPr>
        <p:spPr bwMode="auto">
          <a:xfrm>
            <a:off x="762000" y="1371600"/>
            <a:ext cx="1295400" cy="581025"/>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Continental Shelf</a:t>
            </a:r>
          </a:p>
        </p:txBody>
      </p:sp>
      <p:sp>
        <p:nvSpPr>
          <p:cNvPr id="50182" name="Text Box 6"/>
          <p:cNvSpPr txBox="1">
            <a:spLocks noChangeArrowheads="1"/>
          </p:cNvSpPr>
          <p:nvPr/>
        </p:nvSpPr>
        <p:spPr bwMode="auto">
          <a:xfrm>
            <a:off x="4724400" y="18288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shallow</a:t>
            </a:r>
          </a:p>
        </p:txBody>
      </p:sp>
      <p:sp>
        <p:nvSpPr>
          <p:cNvPr id="50183" name="Text Box 7"/>
          <p:cNvSpPr txBox="1">
            <a:spLocks noChangeArrowheads="1"/>
          </p:cNvSpPr>
          <p:nvPr/>
        </p:nvSpPr>
        <p:spPr bwMode="auto">
          <a:xfrm>
            <a:off x="6324600" y="1828800"/>
            <a:ext cx="762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deep</a:t>
            </a:r>
          </a:p>
        </p:txBody>
      </p:sp>
      <p:sp>
        <p:nvSpPr>
          <p:cNvPr id="50184" name="Text Box 8"/>
          <p:cNvSpPr txBox="1">
            <a:spLocks noChangeArrowheads="1"/>
          </p:cNvSpPr>
          <p:nvPr/>
        </p:nvSpPr>
        <p:spPr bwMode="auto">
          <a:xfrm>
            <a:off x="3733800" y="1828800"/>
            <a:ext cx="8382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thin</a:t>
            </a:r>
          </a:p>
        </p:txBody>
      </p:sp>
      <p:sp>
        <p:nvSpPr>
          <p:cNvPr id="50185" name="Text Box 9"/>
          <p:cNvSpPr txBox="1">
            <a:spLocks noChangeArrowheads="1"/>
          </p:cNvSpPr>
          <p:nvPr/>
        </p:nvSpPr>
        <p:spPr bwMode="auto">
          <a:xfrm>
            <a:off x="1752600" y="1828800"/>
            <a:ext cx="8382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thick</a:t>
            </a:r>
          </a:p>
        </p:txBody>
      </p:sp>
      <p:sp>
        <p:nvSpPr>
          <p:cNvPr id="50186" name="Text Box 10"/>
          <p:cNvSpPr txBox="1">
            <a:spLocks noChangeArrowheads="1"/>
          </p:cNvSpPr>
          <p:nvPr/>
        </p:nvSpPr>
        <p:spPr bwMode="auto">
          <a:xfrm>
            <a:off x="4114800" y="2209800"/>
            <a:ext cx="1219200" cy="336550"/>
          </a:xfrm>
          <a:prstGeom prst="rect">
            <a:avLst/>
          </a:prstGeom>
          <a:noFill/>
          <a:ln w="9525">
            <a:noFill/>
            <a:miter lim="800000"/>
            <a:headEnd/>
            <a:tailEnd/>
          </a:ln>
        </p:spPr>
        <p:txBody>
          <a:bodyPr>
            <a:spAutoFit/>
          </a:bodyPr>
          <a:lstStyle/>
          <a:p>
            <a:pPr algn="ctr"/>
            <a:r>
              <a:rPr lang="en-US" b="0">
                <a:solidFill>
                  <a:schemeClr val="tx1"/>
                </a:solidFill>
              </a:rPr>
              <a:t>young</a:t>
            </a:r>
          </a:p>
        </p:txBody>
      </p:sp>
      <p:sp>
        <p:nvSpPr>
          <p:cNvPr id="50187" name="Text Box 11"/>
          <p:cNvSpPr txBox="1">
            <a:spLocks noChangeArrowheads="1"/>
          </p:cNvSpPr>
          <p:nvPr/>
        </p:nvSpPr>
        <p:spPr bwMode="auto">
          <a:xfrm>
            <a:off x="7010400" y="2514600"/>
            <a:ext cx="457200" cy="336550"/>
          </a:xfrm>
          <a:prstGeom prst="rect">
            <a:avLst/>
          </a:prstGeom>
          <a:noFill/>
          <a:ln w="9525">
            <a:noFill/>
            <a:miter lim="800000"/>
            <a:headEnd/>
            <a:tailEnd/>
          </a:ln>
        </p:spPr>
        <p:txBody>
          <a:bodyPr>
            <a:spAutoFit/>
          </a:bodyPr>
          <a:lstStyle/>
          <a:p>
            <a:pPr algn="ctr"/>
            <a:r>
              <a:rPr lang="en-US" b="0">
                <a:solidFill>
                  <a:schemeClr val="tx1"/>
                </a:solidFill>
              </a:rPr>
              <a:t>old</a:t>
            </a:r>
          </a:p>
        </p:txBody>
      </p:sp>
      <p:sp>
        <p:nvSpPr>
          <p:cNvPr id="50188" name="Text Box 12"/>
          <p:cNvSpPr txBox="1">
            <a:spLocks noChangeArrowheads="1"/>
          </p:cNvSpPr>
          <p:nvPr/>
        </p:nvSpPr>
        <p:spPr bwMode="auto">
          <a:xfrm>
            <a:off x="2209800" y="2514600"/>
            <a:ext cx="457200" cy="336550"/>
          </a:xfrm>
          <a:prstGeom prst="rect">
            <a:avLst/>
          </a:prstGeom>
          <a:noFill/>
          <a:ln w="9525">
            <a:noFill/>
            <a:miter lim="800000"/>
            <a:headEnd/>
            <a:tailEnd/>
          </a:ln>
        </p:spPr>
        <p:txBody>
          <a:bodyPr>
            <a:spAutoFit/>
          </a:bodyPr>
          <a:lstStyle/>
          <a:p>
            <a:pPr algn="ctr"/>
            <a:r>
              <a:rPr lang="en-US" b="0">
                <a:solidFill>
                  <a:schemeClr val="tx1"/>
                </a:solidFill>
              </a:rPr>
              <a:t>old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51203" name="Text Box 3"/>
          <p:cNvSpPr txBox="1">
            <a:spLocks noChangeArrowheads="1"/>
          </p:cNvSpPr>
          <p:nvPr/>
        </p:nvSpPr>
        <p:spPr bwMode="auto">
          <a:xfrm>
            <a:off x="3810000" y="1143000"/>
            <a:ext cx="1905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Mid-Ocean Ridge</a:t>
            </a:r>
          </a:p>
        </p:txBody>
      </p:sp>
      <p:sp>
        <p:nvSpPr>
          <p:cNvPr id="51204" name="Text Box 4"/>
          <p:cNvSpPr txBox="1">
            <a:spLocks noChangeArrowheads="1"/>
          </p:cNvSpPr>
          <p:nvPr/>
        </p:nvSpPr>
        <p:spPr bwMode="auto">
          <a:xfrm>
            <a:off x="4114800" y="16002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Rift Valley</a:t>
            </a:r>
          </a:p>
        </p:txBody>
      </p:sp>
      <p:sp>
        <p:nvSpPr>
          <p:cNvPr id="51205" name="Text Box 5"/>
          <p:cNvSpPr txBox="1">
            <a:spLocks noChangeArrowheads="1"/>
          </p:cNvSpPr>
          <p:nvPr/>
        </p:nvSpPr>
        <p:spPr bwMode="auto">
          <a:xfrm>
            <a:off x="762000" y="1371600"/>
            <a:ext cx="1295400" cy="581025"/>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Continental Shelf</a:t>
            </a:r>
          </a:p>
        </p:txBody>
      </p:sp>
      <p:sp>
        <p:nvSpPr>
          <p:cNvPr id="51206" name="Text Box 6"/>
          <p:cNvSpPr txBox="1">
            <a:spLocks noChangeArrowheads="1"/>
          </p:cNvSpPr>
          <p:nvPr/>
        </p:nvSpPr>
        <p:spPr bwMode="auto">
          <a:xfrm>
            <a:off x="4724400" y="18288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shallow</a:t>
            </a:r>
          </a:p>
        </p:txBody>
      </p:sp>
      <p:sp>
        <p:nvSpPr>
          <p:cNvPr id="51207" name="Text Box 7"/>
          <p:cNvSpPr txBox="1">
            <a:spLocks noChangeArrowheads="1"/>
          </p:cNvSpPr>
          <p:nvPr/>
        </p:nvSpPr>
        <p:spPr bwMode="auto">
          <a:xfrm>
            <a:off x="6324600" y="1828800"/>
            <a:ext cx="762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deep</a:t>
            </a:r>
          </a:p>
        </p:txBody>
      </p:sp>
      <p:sp>
        <p:nvSpPr>
          <p:cNvPr id="51208" name="Text Box 8"/>
          <p:cNvSpPr txBox="1">
            <a:spLocks noChangeArrowheads="1"/>
          </p:cNvSpPr>
          <p:nvPr/>
        </p:nvSpPr>
        <p:spPr bwMode="auto">
          <a:xfrm>
            <a:off x="3733800" y="1828800"/>
            <a:ext cx="8382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thin</a:t>
            </a:r>
          </a:p>
        </p:txBody>
      </p:sp>
      <p:sp>
        <p:nvSpPr>
          <p:cNvPr id="51209" name="Text Box 9"/>
          <p:cNvSpPr txBox="1">
            <a:spLocks noChangeArrowheads="1"/>
          </p:cNvSpPr>
          <p:nvPr/>
        </p:nvSpPr>
        <p:spPr bwMode="auto">
          <a:xfrm>
            <a:off x="1752600" y="1828800"/>
            <a:ext cx="8382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thick</a:t>
            </a:r>
          </a:p>
        </p:txBody>
      </p:sp>
      <p:sp>
        <p:nvSpPr>
          <p:cNvPr id="51210" name="Text Box 10"/>
          <p:cNvSpPr txBox="1">
            <a:spLocks noChangeArrowheads="1"/>
          </p:cNvSpPr>
          <p:nvPr/>
        </p:nvSpPr>
        <p:spPr bwMode="auto">
          <a:xfrm>
            <a:off x="4114800" y="2209800"/>
            <a:ext cx="1219200" cy="336550"/>
          </a:xfrm>
          <a:prstGeom prst="rect">
            <a:avLst/>
          </a:prstGeom>
          <a:noFill/>
          <a:ln w="9525">
            <a:noFill/>
            <a:miter lim="800000"/>
            <a:headEnd/>
            <a:tailEnd/>
          </a:ln>
        </p:spPr>
        <p:txBody>
          <a:bodyPr>
            <a:spAutoFit/>
          </a:bodyPr>
          <a:lstStyle/>
          <a:p>
            <a:pPr algn="ctr"/>
            <a:r>
              <a:rPr lang="en-US" b="0">
                <a:solidFill>
                  <a:schemeClr val="tx1"/>
                </a:solidFill>
              </a:rPr>
              <a:t>young</a:t>
            </a:r>
          </a:p>
        </p:txBody>
      </p:sp>
      <p:sp>
        <p:nvSpPr>
          <p:cNvPr id="51211" name="Text Box 11"/>
          <p:cNvSpPr txBox="1">
            <a:spLocks noChangeArrowheads="1"/>
          </p:cNvSpPr>
          <p:nvPr/>
        </p:nvSpPr>
        <p:spPr bwMode="auto">
          <a:xfrm>
            <a:off x="7010400" y="2514600"/>
            <a:ext cx="457200" cy="336550"/>
          </a:xfrm>
          <a:prstGeom prst="rect">
            <a:avLst/>
          </a:prstGeom>
          <a:noFill/>
          <a:ln w="9525">
            <a:noFill/>
            <a:miter lim="800000"/>
            <a:headEnd/>
            <a:tailEnd/>
          </a:ln>
        </p:spPr>
        <p:txBody>
          <a:bodyPr>
            <a:spAutoFit/>
          </a:bodyPr>
          <a:lstStyle/>
          <a:p>
            <a:pPr algn="ctr"/>
            <a:r>
              <a:rPr lang="en-US" b="0">
                <a:solidFill>
                  <a:schemeClr val="tx1"/>
                </a:solidFill>
              </a:rPr>
              <a:t>old</a:t>
            </a:r>
          </a:p>
        </p:txBody>
      </p:sp>
      <p:sp>
        <p:nvSpPr>
          <p:cNvPr id="51212" name="Text Box 12"/>
          <p:cNvSpPr txBox="1">
            <a:spLocks noChangeArrowheads="1"/>
          </p:cNvSpPr>
          <p:nvPr/>
        </p:nvSpPr>
        <p:spPr bwMode="auto">
          <a:xfrm>
            <a:off x="2209800" y="2514600"/>
            <a:ext cx="457200" cy="336550"/>
          </a:xfrm>
          <a:prstGeom prst="rect">
            <a:avLst/>
          </a:prstGeom>
          <a:noFill/>
          <a:ln w="9525">
            <a:noFill/>
            <a:miter lim="800000"/>
            <a:headEnd/>
            <a:tailEnd/>
          </a:ln>
        </p:spPr>
        <p:txBody>
          <a:bodyPr>
            <a:spAutoFit/>
          </a:bodyPr>
          <a:lstStyle/>
          <a:p>
            <a:pPr algn="ctr"/>
            <a:r>
              <a:rPr lang="en-US" b="0">
                <a:solidFill>
                  <a:schemeClr val="tx1"/>
                </a:solidFill>
              </a:rPr>
              <a:t>old</a:t>
            </a:r>
          </a:p>
        </p:txBody>
      </p:sp>
      <p:sp>
        <p:nvSpPr>
          <p:cNvPr id="51213" name="Text Box 13"/>
          <p:cNvSpPr txBox="1">
            <a:spLocks noChangeArrowheads="1"/>
          </p:cNvSpPr>
          <p:nvPr/>
        </p:nvSpPr>
        <p:spPr bwMode="auto">
          <a:xfrm>
            <a:off x="5105400" y="3016250"/>
            <a:ext cx="804863" cy="336550"/>
          </a:xfrm>
          <a:prstGeom prst="rect">
            <a:avLst/>
          </a:prstGeom>
          <a:noFill/>
          <a:ln w="9525">
            <a:noFill/>
            <a:miter lim="800000"/>
            <a:headEnd/>
            <a:tailEnd/>
          </a:ln>
        </p:spPr>
        <p:txBody>
          <a:bodyPr wrap="none">
            <a:spAutoFit/>
          </a:bodyPr>
          <a:lstStyle/>
          <a:p>
            <a:pPr algn="ctr"/>
            <a:r>
              <a:rPr lang="en-US" b="0"/>
              <a:t>normal</a:t>
            </a:r>
          </a:p>
        </p:txBody>
      </p:sp>
      <p:sp>
        <p:nvSpPr>
          <p:cNvPr id="51214" name="Text Box 14"/>
          <p:cNvSpPr txBox="1">
            <a:spLocks noChangeArrowheads="1"/>
          </p:cNvSpPr>
          <p:nvPr/>
        </p:nvSpPr>
        <p:spPr bwMode="auto">
          <a:xfrm>
            <a:off x="6629400" y="3200400"/>
            <a:ext cx="862013" cy="336550"/>
          </a:xfrm>
          <a:prstGeom prst="rect">
            <a:avLst/>
          </a:prstGeom>
          <a:noFill/>
          <a:ln w="9525">
            <a:noFill/>
            <a:miter lim="800000"/>
            <a:headEnd/>
            <a:tailEnd/>
          </a:ln>
        </p:spPr>
        <p:txBody>
          <a:bodyPr wrap="none">
            <a:spAutoFit/>
          </a:bodyPr>
          <a:lstStyle/>
          <a:p>
            <a:pPr algn="ctr"/>
            <a:r>
              <a:rPr lang="en-US" b="0"/>
              <a:t>reverse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52227" name="Text Box 3"/>
          <p:cNvSpPr txBox="1">
            <a:spLocks noChangeArrowheads="1"/>
          </p:cNvSpPr>
          <p:nvPr/>
        </p:nvSpPr>
        <p:spPr bwMode="auto">
          <a:xfrm>
            <a:off x="3810000" y="1143000"/>
            <a:ext cx="1905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Mid-Ocean Ridge</a:t>
            </a:r>
          </a:p>
        </p:txBody>
      </p:sp>
      <p:sp>
        <p:nvSpPr>
          <p:cNvPr id="52228" name="Text Box 4"/>
          <p:cNvSpPr txBox="1">
            <a:spLocks noChangeArrowheads="1"/>
          </p:cNvSpPr>
          <p:nvPr/>
        </p:nvSpPr>
        <p:spPr bwMode="auto">
          <a:xfrm>
            <a:off x="4114800" y="16002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Rift Valley</a:t>
            </a:r>
          </a:p>
        </p:txBody>
      </p:sp>
      <p:sp>
        <p:nvSpPr>
          <p:cNvPr id="52229" name="Text Box 5"/>
          <p:cNvSpPr txBox="1">
            <a:spLocks noChangeArrowheads="1"/>
          </p:cNvSpPr>
          <p:nvPr/>
        </p:nvSpPr>
        <p:spPr bwMode="auto">
          <a:xfrm>
            <a:off x="762000" y="1371600"/>
            <a:ext cx="1295400" cy="581025"/>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Continental Shelf</a:t>
            </a:r>
          </a:p>
        </p:txBody>
      </p:sp>
      <p:sp>
        <p:nvSpPr>
          <p:cNvPr id="52230" name="Text Box 6"/>
          <p:cNvSpPr txBox="1">
            <a:spLocks noChangeArrowheads="1"/>
          </p:cNvSpPr>
          <p:nvPr/>
        </p:nvSpPr>
        <p:spPr bwMode="auto">
          <a:xfrm>
            <a:off x="4724400" y="18288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shallow</a:t>
            </a:r>
          </a:p>
        </p:txBody>
      </p:sp>
      <p:sp>
        <p:nvSpPr>
          <p:cNvPr id="52231" name="Text Box 7"/>
          <p:cNvSpPr txBox="1">
            <a:spLocks noChangeArrowheads="1"/>
          </p:cNvSpPr>
          <p:nvPr/>
        </p:nvSpPr>
        <p:spPr bwMode="auto">
          <a:xfrm>
            <a:off x="6324600" y="1828800"/>
            <a:ext cx="762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deep</a:t>
            </a:r>
          </a:p>
        </p:txBody>
      </p:sp>
      <p:sp>
        <p:nvSpPr>
          <p:cNvPr id="52232" name="Text Box 8"/>
          <p:cNvSpPr txBox="1">
            <a:spLocks noChangeArrowheads="1"/>
          </p:cNvSpPr>
          <p:nvPr/>
        </p:nvSpPr>
        <p:spPr bwMode="auto">
          <a:xfrm>
            <a:off x="3733800" y="1828800"/>
            <a:ext cx="8382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thin</a:t>
            </a:r>
          </a:p>
        </p:txBody>
      </p:sp>
      <p:sp>
        <p:nvSpPr>
          <p:cNvPr id="52233" name="Text Box 9"/>
          <p:cNvSpPr txBox="1">
            <a:spLocks noChangeArrowheads="1"/>
          </p:cNvSpPr>
          <p:nvPr/>
        </p:nvSpPr>
        <p:spPr bwMode="auto">
          <a:xfrm>
            <a:off x="1752600" y="1828800"/>
            <a:ext cx="8382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thick</a:t>
            </a:r>
          </a:p>
        </p:txBody>
      </p:sp>
      <p:sp>
        <p:nvSpPr>
          <p:cNvPr id="52234" name="Text Box 10"/>
          <p:cNvSpPr txBox="1">
            <a:spLocks noChangeArrowheads="1"/>
          </p:cNvSpPr>
          <p:nvPr/>
        </p:nvSpPr>
        <p:spPr bwMode="auto">
          <a:xfrm>
            <a:off x="4114800" y="2209800"/>
            <a:ext cx="1219200" cy="336550"/>
          </a:xfrm>
          <a:prstGeom prst="rect">
            <a:avLst/>
          </a:prstGeom>
          <a:noFill/>
          <a:ln w="9525">
            <a:noFill/>
            <a:miter lim="800000"/>
            <a:headEnd/>
            <a:tailEnd/>
          </a:ln>
        </p:spPr>
        <p:txBody>
          <a:bodyPr>
            <a:spAutoFit/>
          </a:bodyPr>
          <a:lstStyle/>
          <a:p>
            <a:pPr algn="ctr"/>
            <a:r>
              <a:rPr lang="en-US" b="0">
                <a:solidFill>
                  <a:schemeClr val="tx1"/>
                </a:solidFill>
              </a:rPr>
              <a:t>young</a:t>
            </a:r>
          </a:p>
        </p:txBody>
      </p:sp>
      <p:sp>
        <p:nvSpPr>
          <p:cNvPr id="52235" name="Text Box 11"/>
          <p:cNvSpPr txBox="1">
            <a:spLocks noChangeArrowheads="1"/>
          </p:cNvSpPr>
          <p:nvPr/>
        </p:nvSpPr>
        <p:spPr bwMode="auto">
          <a:xfrm>
            <a:off x="7010400" y="2514600"/>
            <a:ext cx="457200" cy="336550"/>
          </a:xfrm>
          <a:prstGeom prst="rect">
            <a:avLst/>
          </a:prstGeom>
          <a:noFill/>
          <a:ln w="9525">
            <a:noFill/>
            <a:miter lim="800000"/>
            <a:headEnd/>
            <a:tailEnd/>
          </a:ln>
        </p:spPr>
        <p:txBody>
          <a:bodyPr>
            <a:spAutoFit/>
          </a:bodyPr>
          <a:lstStyle/>
          <a:p>
            <a:pPr algn="ctr"/>
            <a:r>
              <a:rPr lang="en-US" b="0">
                <a:solidFill>
                  <a:schemeClr val="tx1"/>
                </a:solidFill>
              </a:rPr>
              <a:t>old</a:t>
            </a:r>
          </a:p>
        </p:txBody>
      </p:sp>
      <p:sp>
        <p:nvSpPr>
          <p:cNvPr id="52236" name="Text Box 12"/>
          <p:cNvSpPr txBox="1">
            <a:spLocks noChangeArrowheads="1"/>
          </p:cNvSpPr>
          <p:nvPr/>
        </p:nvSpPr>
        <p:spPr bwMode="auto">
          <a:xfrm>
            <a:off x="2209800" y="2514600"/>
            <a:ext cx="457200" cy="336550"/>
          </a:xfrm>
          <a:prstGeom prst="rect">
            <a:avLst/>
          </a:prstGeom>
          <a:noFill/>
          <a:ln w="9525">
            <a:noFill/>
            <a:miter lim="800000"/>
            <a:headEnd/>
            <a:tailEnd/>
          </a:ln>
        </p:spPr>
        <p:txBody>
          <a:bodyPr>
            <a:spAutoFit/>
          </a:bodyPr>
          <a:lstStyle/>
          <a:p>
            <a:pPr algn="ctr"/>
            <a:r>
              <a:rPr lang="en-US" b="0">
                <a:solidFill>
                  <a:schemeClr val="tx1"/>
                </a:solidFill>
              </a:rPr>
              <a:t>old</a:t>
            </a:r>
          </a:p>
        </p:txBody>
      </p:sp>
      <p:sp>
        <p:nvSpPr>
          <p:cNvPr id="52237" name="Text Box 13"/>
          <p:cNvSpPr txBox="1">
            <a:spLocks noChangeArrowheads="1"/>
          </p:cNvSpPr>
          <p:nvPr/>
        </p:nvSpPr>
        <p:spPr bwMode="auto">
          <a:xfrm>
            <a:off x="1295400" y="4953000"/>
            <a:ext cx="2209800" cy="336550"/>
          </a:xfrm>
          <a:prstGeom prst="rect">
            <a:avLst/>
          </a:prstGeom>
          <a:noFill/>
          <a:ln w="9525">
            <a:noFill/>
            <a:miter lim="800000"/>
            <a:headEnd/>
            <a:tailEnd/>
          </a:ln>
        </p:spPr>
        <p:txBody>
          <a:bodyPr>
            <a:spAutoFit/>
          </a:bodyPr>
          <a:lstStyle/>
          <a:p>
            <a:pPr algn="ctr">
              <a:spcBef>
                <a:spcPct val="50000"/>
              </a:spcBef>
            </a:pPr>
            <a:r>
              <a:rPr lang="en-US" b="0"/>
              <a:t>Convection Currents</a:t>
            </a:r>
          </a:p>
        </p:txBody>
      </p:sp>
      <p:sp>
        <p:nvSpPr>
          <p:cNvPr id="52238" name="Text Box 14"/>
          <p:cNvSpPr txBox="1">
            <a:spLocks noChangeArrowheads="1"/>
          </p:cNvSpPr>
          <p:nvPr/>
        </p:nvSpPr>
        <p:spPr bwMode="auto">
          <a:xfrm>
            <a:off x="4495800" y="4572000"/>
            <a:ext cx="609600" cy="336550"/>
          </a:xfrm>
          <a:prstGeom prst="rect">
            <a:avLst/>
          </a:prstGeom>
          <a:noFill/>
          <a:ln w="9525">
            <a:noFill/>
            <a:miter lim="800000"/>
            <a:headEnd/>
            <a:tailEnd/>
          </a:ln>
        </p:spPr>
        <p:txBody>
          <a:bodyPr>
            <a:spAutoFit/>
          </a:bodyPr>
          <a:lstStyle/>
          <a:p>
            <a:pPr algn="ctr">
              <a:spcBef>
                <a:spcPct val="50000"/>
              </a:spcBef>
            </a:pPr>
            <a:r>
              <a:rPr lang="en-US" b="0"/>
              <a:t>hot</a:t>
            </a:r>
          </a:p>
        </p:txBody>
      </p:sp>
      <p:sp>
        <p:nvSpPr>
          <p:cNvPr id="52239" name="Text Box 15"/>
          <p:cNvSpPr txBox="1">
            <a:spLocks noChangeArrowheads="1"/>
          </p:cNvSpPr>
          <p:nvPr/>
        </p:nvSpPr>
        <p:spPr bwMode="auto">
          <a:xfrm>
            <a:off x="152400" y="5410200"/>
            <a:ext cx="685800" cy="336550"/>
          </a:xfrm>
          <a:prstGeom prst="rect">
            <a:avLst/>
          </a:prstGeom>
          <a:noFill/>
          <a:ln w="9525">
            <a:noFill/>
            <a:miter lim="800000"/>
            <a:headEnd/>
            <a:tailEnd/>
          </a:ln>
        </p:spPr>
        <p:txBody>
          <a:bodyPr>
            <a:spAutoFit/>
          </a:bodyPr>
          <a:lstStyle/>
          <a:p>
            <a:pPr algn="ctr">
              <a:spcBef>
                <a:spcPct val="50000"/>
              </a:spcBef>
            </a:pPr>
            <a:r>
              <a:rPr lang="en-US" b="0">
                <a:solidFill>
                  <a:srgbClr val="0066FF"/>
                </a:solidFill>
              </a:rPr>
              <a:t>cold</a:t>
            </a:r>
          </a:p>
        </p:txBody>
      </p:sp>
      <p:sp>
        <p:nvSpPr>
          <p:cNvPr id="52240" name="Text Box 16"/>
          <p:cNvSpPr txBox="1">
            <a:spLocks noChangeArrowheads="1"/>
          </p:cNvSpPr>
          <p:nvPr/>
        </p:nvSpPr>
        <p:spPr bwMode="auto">
          <a:xfrm>
            <a:off x="8458200" y="5410200"/>
            <a:ext cx="685800" cy="336550"/>
          </a:xfrm>
          <a:prstGeom prst="rect">
            <a:avLst/>
          </a:prstGeom>
          <a:noFill/>
          <a:ln w="9525">
            <a:noFill/>
            <a:miter lim="800000"/>
            <a:headEnd/>
            <a:tailEnd/>
          </a:ln>
        </p:spPr>
        <p:txBody>
          <a:bodyPr>
            <a:spAutoFit/>
          </a:bodyPr>
          <a:lstStyle/>
          <a:p>
            <a:pPr algn="ctr">
              <a:spcBef>
                <a:spcPct val="50000"/>
              </a:spcBef>
            </a:pPr>
            <a:r>
              <a:rPr lang="en-US" b="0">
                <a:solidFill>
                  <a:srgbClr val="0066FF"/>
                </a:solidFill>
              </a:rPr>
              <a:t>cold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EAFLO~3"/>
          <p:cNvPicPr>
            <a:picLocks noChangeAspect="1" noChangeArrowheads="1"/>
          </p:cNvPicPr>
          <p:nvPr/>
        </p:nvPicPr>
        <p:blipFill>
          <a:blip r:embed="rId2" cstate="print"/>
          <a:srcRect/>
          <a:stretch>
            <a:fillRect/>
          </a:stretch>
        </p:blipFill>
        <p:spPr bwMode="auto">
          <a:xfrm>
            <a:off x="0" y="231775"/>
            <a:ext cx="9144000" cy="6394450"/>
          </a:xfrm>
          <a:prstGeom prst="rect">
            <a:avLst/>
          </a:prstGeom>
          <a:noFill/>
          <a:ln w="9525">
            <a:noFill/>
            <a:miter lim="800000"/>
            <a:headEnd/>
            <a:tailEnd/>
          </a:ln>
        </p:spPr>
      </p:pic>
      <p:sp>
        <p:nvSpPr>
          <p:cNvPr id="53251" name="Text Box 3"/>
          <p:cNvSpPr txBox="1">
            <a:spLocks noChangeArrowheads="1"/>
          </p:cNvSpPr>
          <p:nvPr/>
        </p:nvSpPr>
        <p:spPr bwMode="auto">
          <a:xfrm>
            <a:off x="3810000" y="1143000"/>
            <a:ext cx="1905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Mid-Ocean Ridge</a:t>
            </a:r>
          </a:p>
        </p:txBody>
      </p:sp>
      <p:sp>
        <p:nvSpPr>
          <p:cNvPr id="53252" name="Text Box 4"/>
          <p:cNvSpPr txBox="1">
            <a:spLocks noChangeArrowheads="1"/>
          </p:cNvSpPr>
          <p:nvPr/>
        </p:nvSpPr>
        <p:spPr bwMode="auto">
          <a:xfrm>
            <a:off x="4114800" y="16002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Rift Valley</a:t>
            </a:r>
          </a:p>
        </p:txBody>
      </p:sp>
      <p:sp>
        <p:nvSpPr>
          <p:cNvPr id="53253" name="Text Box 5"/>
          <p:cNvSpPr txBox="1">
            <a:spLocks noChangeArrowheads="1"/>
          </p:cNvSpPr>
          <p:nvPr/>
        </p:nvSpPr>
        <p:spPr bwMode="auto">
          <a:xfrm>
            <a:off x="762000" y="1371600"/>
            <a:ext cx="1295400" cy="581025"/>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Continental Shelf</a:t>
            </a:r>
          </a:p>
        </p:txBody>
      </p:sp>
      <p:sp>
        <p:nvSpPr>
          <p:cNvPr id="53254" name="Text Box 6"/>
          <p:cNvSpPr txBox="1">
            <a:spLocks noChangeArrowheads="1"/>
          </p:cNvSpPr>
          <p:nvPr/>
        </p:nvSpPr>
        <p:spPr bwMode="auto">
          <a:xfrm>
            <a:off x="4724400" y="1828800"/>
            <a:ext cx="12954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shallow</a:t>
            </a:r>
          </a:p>
        </p:txBody>
      </p:sp>
      <p:sp>
        <p:nvSpPr>
          <p:cNvPr id="53255" name="Text Box 7"/>
          <p:cNvSpPr txBox="1">
            <a:spLocks noChangeArrowheads="1"/>
          </p:cNvSpPr>
          <p:nvPr/>
        </p:nvSpPr>
        <p:spPr bwMode="auto">
          <a:xfrm>
            <a:off x="6324600" y="1828800"/>
            <a:ext cx="7620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deep</a:t>
            </a:r>
          </a:p>
        </p:txBody>
      </p:sp>
      <p:sp>
        <p:nvSpPr>
          <p:cNvPr id="53256" name="Text Box 8"/>
          <p:cNvSpPr txBox="1">
            <a:spLocks noChangeArrowheads="1"/>
          </p:cNvSpPr>
          <p:nvPr/>
        </p:nvSpPr>
        <p:spPr bwMode="auto">
          <a:xfrm>
            <a:off x="3733800" y="1828800"/>
            <a:ext cx="8382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thin</a:t>
            </a:r>
          </a:p>
        </p:txBody>
      </p:sp>
      <p:sp>
        <p:nvSpPr>
          <p:cNvPr id="53257" name="Text Box 9"/>
          <p:cNvSpPr txBox="1">
            <a:spLocks noChangeArrowheads="1"/>
          </p:cNvSpPr>
          <p:nvPr/>
        </p:nvSpPr>
        <p:spPr bwMode="auto">
          <a:xfrm>
            <a:off x="1752600" y="1828800"/>
            <a:ext cx="8382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thick</a:t>
            </a:r>
          </a:p>
        </p:txBody>
      </p:sp>
      <p:sp>
        <p:nvSpPr>
          <p:cNvPr id="53258" name="Text Box 10"/>
          <p:cNvSpPr txBox="1">
            <a:spLocks noChangeArrowheads="1"/>
          </p:cNvSpPr>
          <p:nvPr/>
        </p:nvSpPr>
        <p:spPr bwMode="auto">
          <a:xfrm>
            <a:off x="4114800" y="2209800"/>
            <a:ext cx="1219200" cy="336550"/>
          </a:xfrm>
          <a:prstGeom prst="rect">
            <a:avLst/>
          </a:prstGeom>
          <a:noFill/>
          <a:ln w="9525">
            <a:noFill/>
            <a:miter lim="800000"/>
            <a:headEnd/>
            <a:tailEnd/>
          </a:ln>
        </p:spPr>
        <p:txBody>
          <a:bodyPr>
            <a:spAutoFit/>
          </a:bodyPr>
          <a:lstStyle/>
          <a:p>
            <a:pPr algn="ctr"/>
            <a:r>
              <a:rPr lang="en-US" b="0">
                <a:solidFill>
                  <a:schemeClr val="tx1"/>
                </a:solidFill>
              </a:rPr>
              <a:t>young</a:t>
            </a:r>
          </a:p>
        </p:txBody>
      </p:sp>
      <p:sp>
        <p:nvSpPr>
          <p:cNvPr id="53259" name="Text Box 11"/>
          <p:cNvSpPr txBox="1">
            <a:spLocks noChangeArrowheads="1"/>
          </p:cNvSpPr>
          <p:nvPr/>
        </p:nvSpPr>
        <p:spPr bwMode="auto">
          <a:xfrm>
            <a:off x="7010400" y="2514600"/>
            <a:ext cx="457200" cy="336550"/>
          </a:xfrm>
          <a:prstGeom prst="rect">
            <a:avLst/>
          </a:prstGeom>
          <a:noFill/>
          <a:ln w="9525">
            <a:noFill/>
            <a:miter lim="800000"/>
            <a:headEnd/>
            <a:tailEnd/>
          </a:ln>
        </p:spPr>
        <p:txBody>
          <a:bodyPr>
            <a:spAutoFit/>
          </a:bodyPr>
          <a:lstStyle/>
          <a:p>
            <a:pPr algn="ctr"/>
            <a:r>
              <a:rPr lang="en-US" b="0">
                <a:solidFill>
                  <a:schemeClr val="tx1"/>
                </a:solidFill>
              </a:rPr>
              <a:t>old</a:t>
            </a:r>
          </a:p>
        </p:txBody>
      </p:sp>
      <p:sp>
        <p:nvSpPr>
          <p:cNvPr id="53260" name="Text Box 12"/>
          <p:cNvSpPr txBox="1">
            <a:spLocks noChangeArrowheads="1"/>
          </p:cNvSpPr>
          <p:nvPr/>
        </p:nvSpPr>
        <p:spPr bwMode="auto">
          <a:xfrm>
            <a:off x="2209800" y="2514600"/>
            <a:ext cx="457200" cy="336550"/>
          </a:xfrm>
          <a:prstGeom prst="rect">
            <a:avLst/>
          </a:prstGeom>
          <a:noFill/>
          <a:ln w="9525">
            <a:noFill/>
            <a:miter lim="800000"/>
            <a:headEnd/>
            <a:tailEnd/>
          </a:ln>
        </p:spPr>
        <p:txBody>
          <a:bodyPr>
            <a:spAutoFit/>
          </a:bodyPr>
          <a:lstStyle/>
          <a:p>
            <a:pPr algn="ctr"/>
            <a:r>
              <a:rPr lang="en-US" b="0">
                <a:solidFill>
                  <a:schemeClr val="tx1"/>
                </a:solidFill>
              </a:rPr>
              <a:t>old</a:t>
            </a:r>
          </a:p>
        </p:txBody>
      </p:sp>
      <p:sp>
        <p:nvSpPr>
          <p:cNvPr id="53261" name="Text Box 13"/>
          <p:cNvSpPr txBox="1">
            <a:spLocks noChangeArrowheads="1"/>
          </p:cNvSpPr>
          <p:nvPr/>
        </p:nvSpPr>
        <p:spPr bwMode="auto">
          <a:xfrm>
            <a:off x="1295400" y="4953000"/>
            <a:ext cx="22098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Convection Currents</a:t>
            </a:r>
          </a:p>
        </p:txBody>
      </p:sp>
      <p:sp>
        <p:nvSpPr>
          <p:cNvPr id="53262" name="Text Box 14"/>
          <p:cNvSpPr txBox="1">
            <a:spLocks noChangeArrowheads="1"/>
          </p:cNvSpPr>
          <p:nvPr/>
        </p:nvSpPr>
        <p:spPr bwMode="auto">
          <a:xfrm>
            <a:off x="4495800" y="4572000"/>
            <a:ext cx="6096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hot</a:t>
            </a:r>
          </a:p>
        </p:txBody>
      </p:sp>
      <p:sp>
        <p:nvSpPr>
          <p:cNvPr id="53263" name="Text Box 15"/>
          <p:cNvSpPr txBox="1">
            <a:spLocks noChangeArrowheads="1"/>
          </p:cNvSpPr>
          <p:nvPr/>
        </p:nvSpPr>
        <p:spPr bwMode="auto">
          <a:xfrm>
            <a:off x="152400" y="5410200"/>
            <a:ext cx="6858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cold</a:t>
            </a:r>
          </a:p>
        </p:txBody>
      </p:sp>
      <p:sp>
        <p:nvSpPr>
          <p:cNvPr id="53264" name="Text Box 16"/>
          <p:cNvSpPr txBox="1">
            <a:spLocks noChangeArrowheads="1"/>
          </p:cNvSpPr>
          <p:nvPr/>
        </p:nvSpPr>
        <p:spPr bwMode="auto">
          <a:xfrm>
            <a:off x="8458200" y="5410200"/>
            <a:ext cx="685800" cy="336550"/>
          </a:xfrm>
          <a:prstGeom prst="rect">
            <a:avLst/>
          </a:prstGeom>
          <a:noFill/>
          <a:ln w="9525">
            <a:noFill/>
            <a:miter lim="800000"/>
            <a:headEnd/>
            <a:tailEnd/>
          </a:ln>
        </p:spPr>
        <p:txBody>
          <a:bodyPr>
            <a:spAutoFit/>
          </a:bodyPr>
          <a:lstStyle/>
          <a:p>
            <a:pPr algn="ctr">
              <a:spcBef>
                <a:spcPct val="50000"/>
              </a:spcBef>
            </a:pPr>
            <a:r>
              <a:rPr lang="en-US" b="0">
                <a:solidFill>
                  <a:schemeClr val="tx1"/>
                </a:solidFill>
              </a:rPr>
              <a:t>cold</a:t>
            </a:r>
          </a:p>
        </p:txBody>
      </p:sp>
      <p:sp>
        <p:nvSpPr>
          <p:cNvPr id="53265" name="Text Box 17"/>
          <p:cNvSpPr txBox="1">
            <a:spLocks noChangeArrowheads="1"/>
          </p:cNvSpPr>
          <p:nvPr/>
        </p:nvSpPr>
        <p:spPr bwMode="auto">
          <a:xfrm>
            <a:off x="3886200" y="3260725"/>
            <a:ext cx="1752600" cy="336550"/>
          </a:xfrm>
          <a:prstGeom prst="rect">
            <a:avLst/>
          </a:prstGeom>
          <a:noFill/>
          <a:ln w="9525">
            <a:noFill/>
            <a:miter lim="800000"/>
            <a:headEnd/>
            <a:tailEnd/>
          </a:ln>
        </p:spPr>
        <p:txBody>
          <a:bodyPr>
            <a:spAutoFit/>
          </a:bodyPr>
          <a:lstStyle/>
          <a:p>
            <a:pPr algn="ctr">
              <a:spcBef>
                <a:spcPct val="50000"/>
              </a:spcBef>
            </a:pPr>
            <a:r>
              <a:rPr lang="en-US" b="0"/>
              <a:t>decompression</a:t>
            </a:r>
          </a:p>
        </p:txBody>
      </p:sp>
      <p:sp>
        <p:nvSpPr>
          <p:cNvPr id="53266" name="Text Box 18"/>
          <p:cNvSpPr txBox="1">
            <a:spLocks noChangeArrowheads="1"/>
          </p:cNvSpPr>
          <p:nvPr/>
        </p:nvSpPr>
        <p:spPr bwMode="auto">
          <a:xfrm>
            <a:off x="2362200" y="3124200"/>
            <a:ext cx="1752600" cy="336550"/>
          </a:xfrm>
          <a:prstGeom prst="rect">
            <a:avLst/>
          </a:prstGeom>
          <a:noFill/>
          <a:ln w="9525">
            <a:noFill/>
            <a:miter lim="800000"/>
            <a:headEnd/>
            <a:tailEnd/>
          </a:ln>
        </p:spPr>
        <p:txBody>
          <a:bodyPr>
            <a:spAutoFit/>
          </a:bodyPr>
          <a:lstStyle/>
          <a:p>
            <a:pPr algn="ctr">
              <a:spcBef>
                <a:spcPct val="50000"/>
              </a:spcBef>
            </a:pPr>
            <a:r>
              <a:rPr lang="en-US" b="0"/>
              <a:t>basaltic magma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Motion at Plate Boundaries</a:t>
            </a:r>
            <a:endParaRPr lang="en-US" smtClean="0">
              <a:latin typeface="ArialMT"/>
            </a:endParaRPr>
          </a:p>
        </p:txBody>
      </p:sp>
    </p:spTree>
    <p:controls>
      <mc:AlternateContent xmlns:mc="http://schemas.openxmlformats.org/markup-compatibility/2006">
        <mc:Choice xmlns:v="urn:schemas-microsoft-com:vml" Requires="v">
          <p:control spid="2068"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crustageposter"/>
          <p:cNvPicPr>
            <a:picLocks noChangeAspect="1" noChangeArrowheads="1"/>
          </p:cNvPicPr>
          <p:nvPr/>
        </p:nvPicPr>
        <p:blipFill>
          <a:blip r:embed="rId3" cstate="print"/>
          <a:srcRect l="2878" t="26582" r="2283" b="27849"/>
          <a:stretch>
            <a:fillRect/>
          </a:stretch>
        </p:blipFill>
        <p:spPr bwMode="auto">
          <a:xfrm>
            <a:off x="0" y="590550"/>
            <a:ext cx="9144000" cy="5676900"/>
          </a:xfrm>
          <a:prstGeom prst="rect">
            <a:avLst/>
          </a:prstGeom>
          <a:noFill/>
          <a:ln w="9525">
            <a:noFill/>
            <a:miter lim="800000"/>
            <a:headEnd/>
            <a:tailEnd/>
          </a:ln>
        </p:spPr>
      </p:pic>
      <p:sp>
        <p:nvSpPr>
          <p:cNvPr id="3" name="Text Box 6"/>
          <p:cNvSpPr txBox="1">
            <a:spLocks noChangeArrowheads="1"/>
          </p:cNvSpPr>
          <p:nvPr/>
        </p:nvSpPr>
        <p:spPr bwMode="auto">
          <a:xfrm>
            <a:off x="0" y="6293686"/>
            <a:ext cx="9144000" cy="461665"/>
          </a:xfrm>
          <a:prstGeom prst="rect">
            <a:avLst/>
          </a:prstGeom>
          <a:noFill/>
          <a:ln w="9525">
            <a:noFill/>
            <a:miter lim="800000"/>
            <a:headEnd/>
            <a:tailEnd/>
          </a:ln>
        </p:spPr>
        <p:txBody>
          <a:bodyPr wrap="square">
            <a:spAutoFit/>
          </a:bodyPr>
          <a:lstStyle/>
          <a:p>
            <a:pPr algn="ctr">
              <a:spcBef>
                <a:spcPct val="50000"/>
              </a:spcBef>
            </a:pPr>
            <a:r>
              <a:rPr lang="en-US" sz="2400" dirty="0">
                <a:effectLst>
                  <a:outerShdw blurRad="38100" dist="38100" dir="2700000" algn="tl">
                    <a:srgbClr val="000000">
                      <a:alpha val="43137"/>
                    </a:srgbClr>
                  </a:outerShdw>
                </a:effectLst>
              </a:rPr>
              <a:t>S</a:t>
            </a:r>
            <a:r>
              <a:rPr lang="en-US" sz="2400" dirty="0" smtClean="0">
                <a:effectLst>
                  <a:outerShdw blurRad="38100" dist="38100" dir="2700000" algn="tl">
                    <a:srgbClr val="000000">
                      <a:alpha val="43137"/>
                    </a:srgbClr>
                  </a:outerShdw>
                </a:effectLst>
              </a:rPr>
              <a:t>eafloor ages confirm the theory</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CA" smtClean="0"/>
              <a:t>Figure 15.9 (left)</a:t>
            </a:r>
            <a:endParaRPr lang="en-US" smtClean="0"/>
          </a:p>
        </p:txBody>
      </p:sp>
      <p:pic>
        <p:nvPicPr>
          <p:cNvPr id="55299" name="Picture 5" descr="15_09L"/>
          <p:cNvPicPr>
            <a:picLocks noGrp="1" noChangeAspect="1" noChangeArrowheads="1"/>
          </p:cNvPicPr>
          <p:nvPr>
            <p:ph idx="1"/>
          </p:nvPr>
        </p:nvPicPr>
        <p:blipFill>
          <a:blip r:embed="rId2" cstate="print"/>
          <a:srcRect/>
          <a:stretch>
            <a:fillRect/>
          </a:stretch>
        </p:blipFill>
        <p:spPr bwMode="auto">
          <a:xfrm>
            <a:off x="1828800" y="0"/>
            <a:ext cx="5554663" cy="6858000"/>
          </a:xfrm>
          <a:noFill/>
          <a:ln>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CA" smtClean="0"/>
              <a:t>Figure 15.9 (right)</a:t>
            </a:r>
            <a:endParaRPr lang="en-US" smtClean="0"/>
          </a:p>
        </p:txBody>
      </p:sp>
      <p:pic>
        <p:nvPicPr>
          <p:cNvPr id="56323" name="Picture 5" descr="15_09R"/>
          <p:cNvPicPr>
            <a:picLocks noGrp="1" noChangeAspect="1" noChangeArrowheads="1"/>
          </p:cNvPicPr>
          <p:nvPr>
            <p:ph idx="1"/>
          </p:nvPr>
        </p:nvPicPr>
        <p:blipFill>
          <a:blip r:embed="rId2" cstate="print"/>
          <a:srcRect/>
          <a:stretch>
            <a:fillRect/>
          </a:stretch>
        </p:blipFill>
        <p:spPr bwMode="auto">
          <a:xfrm>
            <a:off x="1905000" y="0"/>
            <a:ext cx="5561013" cy="6858000"/>
          </a:xfrm>
          <a:noFill/>
          <a:ln>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19459" name="Picture 2" descr="http://geophysics.ou.edu/geol1114/notes/pt_history/rejoined_continents.gif"/>
          <p:cNvPicPr>
            <a:picLocks noChangeAspect="1" noChangeArrowheads="1"/>
          </p:cNvPicPr>
          <p:nvPr/>
        </p:nvPicPr>
        <p:blipFill>
          <a:blip r:embed="rId3" cstate="print"/>
          <a:srcRect/>
          <a:stretch>
            <a:fillRect/>
          </a:stretch>
        </p:blipFill>
        <p:spPr bwMode="auto">
          <a:xfrm>
            <a:off x="3273425" y="838200"/>
            <a:ext cx="5718175" cy="43894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9460" name="TextBox 1"/>
          <p:cNvSpPr txBox="1">
            <a:spLocks noChangeArrowheads="1"/>
          </p:cNvSpPr>
          <p:nvPr/>
        </p:nvSpPr>
        <p:spPr bwMode="auto">
          <a:xfrm>
            <a:off x="3124200" y="5486400"/>
            <a:ext cx="5410200" cy="892552"/>
          </a:xfrm>
          <a:prstGeom prst="rect">
            <a:avLst/>
          </a:prstGeom>
          <a:noFill/>
          <a:ln w="9525">
            <a:noFill/>
            <a:miter lim="800000"/>
            <a:headEnd/>
            <a:tailEnd/>
          </a:ln>
        </p:spPr>
        <p:txBody>
          <a:bodyPr>
            <a:spAutoFit/>
          </a:bodyPr>
          <a:lstStyle/>
          <a:p>
            <a:pPr algn="ctr"/>
            <a:r>
              <a:rPr lang="en-US" sz="2000" dirty="0">
                <a:solidFill>
                  <a:schemeClr val="tx1"/>
                </a:solidFill>
              </a:rPr>
              <a:t>Edward </a:t>
            </a:r>
            <a:r>
              <a:rPr lang="en-US" sz="2000" dirty="0" err="1">
                <a:solidFill>
                  <a:schemeClr val="tx1"/>
                </a:solidFill>
              </a:rPr>
              <a:t>Suess</a:t>
            </a:r>
            <a:r>
              <a:rPr lang="en-US" sz="2000" dirty="0">
                <a:solidFill>
                  <a:schemeClr val="tx1"/>
                </a:solidFill>
              </a:rPr>
              <a:t> </a:t>
            </a:r>
            <a:r>
              <a:rPr lang="en-US" dirty="0">
                <a:solidFill>
                  <a:schemeClr val="tx1"/>
                </a:solidFill>
              </a:rPr>
              <a:t>- Austrian geologist</a:t>
            </a:r>
          </a:p>
          <a:p>
            <a:pPr algn="ctr"/>
            <a:endParaRPr lang="en-US" dirty="0">
              <a:solidFill>
                <a:schemeClr val="tx1"/>
              </a:solidFill>
            </a:endParaRPr>
          </a:p>
          <a:p>
            <a:pPr algn="ctr"/>
            <a:r>
              <a:rPr lang="en-US" dirty="0">
                <a:solidFill>
                  <a:schemeClr val="tx1"/>
                </a:solidFill>
              </a:rPr>
              <a:t>1885 “contraction of Gondwanaland”</a:t>
            </a:r>
          </a:p>
        </p:txBody>
      </p:sp>
      <p:pic>
        <p:nvPicPr>
          <p:cNvPr id="7" name="Picture 4" descr="http://rookery.s3.amazonaws.com/1353000/1353221_b07b_625x1000.jpg"/>
          <p:cNvPicPr>
            <a:picLocks noChangeAspect="1" noChangeArrowheads="1"/>
          </p:cNvPicPr>
          <p:nvPr/>
        </p:nvPicPr>
        <p:blipFill>
          <a:blip r:embed="rId4" cstate="print"/>
          <a:srcRect/>
          <a:stretch>
            <a:fillRect/>
          </a:stretch>
        </p:blipFill>
        <p:spPr bwMode="auto">
          <a:xfrm>
            <a:off x="152400" y="920750"/>
            <a:ext cx="2770188" cy="25082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9462" name="TextBox 3"/>
          <p:cNvSpPr txBox="1">
            <a:spLocks noChangeArrowheads="1"/>
          </p:cNvSpPr>
          <p:nvPr/>
        </p:nvSpPr>
        <p:spPr bwMode="auto">
          <a:xfrm>
            <a:off x="2362200" y="152400"/>
            <a:ext cx="4419600" cy="523875"/>
          </a:xfrm>
          <a:prstGeom prst="rect">
            <a:avLst/>
          </a:prstGeom>
          <a:noFill/>
          <a:ln w="9525">
            <a:noFill/>
            <a:miter lim="800000"/>
            <a:headEnd/>
            <a:tailEnd/>
          </a:ln>
        </p:spPr>
        <p:txBody>
          <a:bodyPr>
            <a:spAutoFit/>
          </a:bodyPr>
          <a:lstStyle/>
          <a:p>
            <a:pPr algn="ctr"/>
            <a:r>
              <a:rPr lang="en-US" sz="2800" dirty="0">
                <a:solidFill>
                  <a:schemeClr val="tx1"/>
                </a:solidFill>
              </a:rPr>
              <a:t>Contraction Theory</a:t>
            </a:r>
          </a:p>
        </p:txBody>
      </p:sp>
      <p:sp>
        <p:nvSpPr>
          <p:cNvPr id="19463" name="TextBox 1"/>
          <p:cNvSpPr txBox="1">
            <a:spLocks noChangeArrowheads="1"/>
          </p:cNvSpPr>
          <p:nvPr/>
        </p:nvSpPr>
        <p:spPr bwMode="auto">
          <a:xfrm>
            <a:off x="5867400" y="1143000"/>
            <a:ext cx="1600200" cy="338138"/>
          </a:xfrm>
          <a:prstGeom prst="rect">
            <a:avLst/>
          </a:prstGeom>
          <a:noFill/>
          <a:ln w="9525">
            <a:noFill/>
            <a:miter lim="800000"/>
            <a:headEnd/>
            <a:tailEnd/>
          </a:ln>
        </p:spPr>
        <p:txBody>
          <a:bodyPr>
            <a:spAutoFit/>
          </a:bodyPr>
          <a:lstStyle/>
          <a:p>
            <a:pPr algn="ctr"/>
            <a:r>
              <a:rPr lang="en-US">
                <a:solidFill>
                  <a:schemeClr val="tx1"/>
                </a:solidFill>
              </a:rPr>
              <a:t>Gondwana</a:t>
            </a:r>
          </a:p>
        </p:txBody>
      </p:sp>
      <p:cxnSp>
        <p:nvCxnSpPr>
          <p:cNvPr id="11" name="Straight Arrow Connector 10"/>
          <p:cNvCxnSpPr/>
          <p:nvPr/>
        </p:nvCxnSpPr>
        <p:spPr bwMode="auto">
          <a:xfrm>
            <a:off x="6705600" y="1447800"/>
            <a:ext cx="0" cy="990600"/>
          </a:xfrm>
          <a:prstGeom prst="straightConnector1">
            <a:avLst/>
          </a:prstGeom>
          <a:noFill/>
          <a:ln w="3810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pic>
        <p:nvPicPr>
          <p:cNvPr id="19466" name="Picture 10" descr="http://upload.wikimedia.org/wikipedia/commons/4/47/Eduard_Suess00.jpg"/>
          <p:cNvPicPr>
            <a:picLocks noChangeAspect="1" noChangeArrowheads="1"/>
          </p:cNvPicPr>
          <p:nvPr/>
        </p:nvPicPr>
        <p:blipFill>
          <a:blip r:embed="rId5" cstate="print"/>
          <a:srcRect/>
          <a:stretch>
            <a:fillRect/>
          </a:stretch>
        </p:blipFill>
        <p:spPr bwMode="auto">
          <a:xfrm>
            <a:off x="304800" y="3516483"/>
            <a:ext cx="2514600" cy="3189117"/>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CA" dirty="0" smtClean="0"/>
              <a:t>Figure 2.11</a:t>
            </a:r>
            <a:endParaRPr lang="en-US" dirty="0" smtClean="0"/>
          </a:p>
        </p:txBody>
      </p:sp>
      <p:pic>
        <p:nvPicPr>
          <p:cNvPr id="55299" name="Picture 5" descr="15_09L"/>
          <p:cNvPicPr>
            <a:picLocks noGrp="1" noChangeAspect="1" noChangeArrowheads="1"/>
          </p:cNvPicPr>
          <p:nvPr>
            <p:ph idx="1"/>
          </p:nvPr>
        </p:nvPicPr>
        <p:blipFill rotWithShape="1">
          <a:blip r:embed="rId3" cstate="print"/>
          <a:srcRect b="3333"/>
          <a:stretch/>
        </p:blipFill>
        <p:spPr bwMode="auto">
          <a:xfrm>
            <a:off x="-12609" y="762000"/>
            <a:ext cx="4660809" cy="5562600"/>
          </a:xfrm>
          <a:noFill/>
          <a:ln>
            <a:miter lim="800000"/>
            <a:headEnd/>
            <a:tailEnd/>
          </a:ln>
        </p:spPr>
      </p:pic>
      <p:pic>
        <p:nvPicPr>
          <p:cNvPr id="4" name="Picture 5" descr="15_09R"/>
          <p:cNvPicPr>
            <a:picLocks noChangeAspect="1" noChangeArrowheads="1"/>
          </p:cNvPicPr>
          <p:nvPr/>
        </p:nvPicPr>
        <p:blipFill rotWithShape="1">
          <a:blip r:embed="rId4" cstate="print"/>
          <a:srcRect l="1199" b="3448"/>
          <a:stretch/>
        </p:blipFill>
        <p:spPr bwMode="auto">
          <a:xfrm>
            <a:off x="4572000" y="762000"/>
            <a:ext cx="4615680" cy="5562600"/>
          </a:xfrm>
          <a:prstGeom prst="rect">
            <a:avLst/>
          </a:prstGeom>
          <a:noFill/>
          <a:ln>
            <a:miter lim="800000"/>
            <a:headEnd/>
            <a:tailEnd/>
          </a:ln>
        </p:spPr>
      </p:pic>
      <p:sp>
        <p:nvSpPr>
          <p:cNvPr id="2" name="TextBox 1"/>
          <p:cNvSpPr txBox="1"/>
          <p:nvPr/>
        </p:nvSpPr>
        <p:spPr>
          <a:xfrm>
            <a:off x="2667000" y="54114"/>
            <a:ext cx="3810000" cy="707886"/>
          </a:xfrm>
          <a:prstGeom prst="rect">
            <a:avLst/>
          </a:prstGeom>
          <a:noFill/>
        </p:spPr>
        <p:txBody>
          <a:bodyPr wrap="square" rtlCol="0">
            <a:spAutoFit/>
          </a:bodyPr>
          <a:lstStyle/>
          <a:p>
            <a:pPr algn="ctr"/>
            <a:r>
              <a:rPr lang="en-US" sz="2000" dirty="0" smtClean="0"/>
              <a:t>~ 12 </a:t>
            </a:r>
            <a:r>
              <a:rPr lang="en-US" sz="2000" u="sng" dirty="0" smtClean="0"/>
              <a:t>Lithospheric</a:t>
            </a:r>
            <a:r>
              <a:rPr lang="en-US" sz="2000" dirty="0" smtClean="0"/>
              <a:t> Plates</a:t>
            </a:r>
          </a:p>
          <a:p>
            <a:pPr algn="ctr"/>
            <a:r>
              <a:rPr lang="en-US" sz="2000" dirty="0" smtClean="0"/>
              <a:t>(crust + uppermost mantle)</a:t>
            </a:r>
            <a:endParaRPr lang="en-US" sz="2000" dirty="0"/>
          </a:p>
        </p:txBody>
      </p:sp>
      <p:sp>
        <p:nvSpPr>
          <p:cNvPr id="6" name="TextBox 5"/>
          <p:cNvSpPr txBox="1"/>
          <p:nvPr/>
        </p:nvSpPr>
        <p:spPr>
          <a:xfrm>
            <a:off x="-152400" y="5410200"/>
            <a:ext cx="2286000" cy="707886"/>
          </a:xfrm>
          <a:prstGeom prst="rect">
            <a:avLst/>
          </a:prstGeom>
          <a:noFill/>
        </p:spPr>
        <p:txBody>
          <a:bodyPr wrap="square" rtlCol="0">
            <a:spAutoFit/>
          </a:bodyPr>
          <a:lstStyle/>
          <a:p>
            <a:pPr algn="ctr"/>
            <a:r>
              <a:rPr lang="en-US" sz="2000" dirty="0" smtClean="0"/>
              <a:t>3 Basic Plate Boundaries</a:t>
            </a:r>
            <a:endParaRPr lang="en-US" sz="2000" dirty="0"/>
          </a:p>
        </p:txBody>
      </p:sp>
    </p:spTree>
    <p:extLst>
      <p:ext uri="{BB962C8B-B14F-4D97-AF65-F5344CB8AC3E}">
        <p14:creationId xmlns:p14="http://schemas.microsoft.com/office/powerpoint/2010/main" val="8966258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CA" dirty="0" smtClean="0"/>
              <a:t>Figure 2.12</a:t>
            </a:r>
            <a:endParaRPr lang="en-US" dirty="0" smtClean="0"/>
          </a:p>
        </p:txBody>
      </p:sp>
      <p:pic>
        <p:nvPicPr>
          <p:cNvPr id="57347" name="Picture 5" descr="15_10"/>
          <p:cNvPicPr>
            <a:picLocks noGrp="1" noChangeAspect="1" noChangeArrowheads="1"/>
          </p:cNvPicPr>
          <p:nvPr>
            <p:ph idx="1"/>
          </p:nvPr>
        </p:nvPicPr>
        <p:blipFill>
          <a:blip r:embed="rId2" cstate="print"/>
          <a:srcRect/>
          <a:stretch>
            <a:fillRect/>
          </a:stretch>
        </p:blipFill>
        <p:spPr bwMode="auto">
          <a:xfrm>
            <a:off x="838200" y="317500"/>
            <a:ext cx="7086600" cy="6540500"/>
          </a:xfrm>
          <a:noFill/>
          <a:ln>
            <a:miter lim="800000"/>
            <a:headEnd/>
            <a:tailEnd/>
          </a:ln>
        </p:spPr>
      </p:pic>
      <p:sp>
        <p:nvSpPr>
          <p:cNvPr id="4" name="TextBox 3"/>
          <p:cNvSpPr txBox="1"/>
          <p:nvPr/>
        </p:nvSpPr>
        <p:spPr>
          <a:xfrm>
            <a:off x="152400" y="762000"/>
            <a:ext cx="2819400" cy="707886"/>
          </a:xfrm>
          <a:prstGeom prst="rect">
            <a:avLst/>
          </a:prstGeom>
          <a:noFill/>
        </p:spPr>
        <p:txBody>
          <a:bodyPr wrap="square" rtlCol="0">
            <a:spAutoFit/>
          </a:bodyPr>
          <a:lstStyle/>
          <a:p>
            <a:pPr algn="ctr"/>
            <a:r>
              <a:rPr lang="en-US" sz="2000" dirty="0" smtClean="0"/>
              <a:t>Divergent</a:t>
            </a:r>
          </a:p>
          <a:p>
            <a:pPr algn="ctr"/>
            <a:r>
              <a:rPr lang="en-US" sz="2000" dirty="0" smtClean="0"/>
              <a:t>Ocean </a:t>
            </a:r>
            <a:r>
              <a:rPr lang="en-US" sz="2000" dirty="0" smtClean="0">
                <a:sym typeface="Wingdings" pitchFamily="2" charset="2"/>
              </a:rPr>
              <a:t> Ocean</a:t>
            </a:r>
            <a:endParaRPr lang="en-US" sz="2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CA" dirty="0" smtClean="0"/>
              <a:t>Figure 2.14</a:t>
            </a:r>
            <a:endParaRPr lang="en-US" dirty="0" smtClean="0"/>
          </a:p>
        </p:txBody>
      </p:sp>
      <p:pic>
        <p:nvPicPr>
          <p:cNvPr id="58371" name="Picture 5" descr="15_11"/>
          <p:cNvPicPr>
            <a:picLocks noGrp="1" noChangeAspect="1" noChangeArrowheads="1"/>
          </p:cNvPicPr>
          <p:nvPr>
            <p:ph idx="1"/>
          </p:nvPr>
        </p:nvPicPr>
        <p:blipFill>
          <a:blip r:embed="rId2" cstate="print"/>
          <a:srcRect/>
          <a:stretch>
            <a:fillRect/>
          </a:stretch>
        </p:blipFill>
        <p:spPr bwMode="auto">
          <a:xfrm>
            <a:off x="3276600" y="0"/>
            <a:ext cx="5046663" cy="6858000"/>
          </a:xfrm>
          <a:noFill/>
          <a:ln>
            <a:miter lim="800000"/>
            <a:headEnd/>
            <a:tailEnd/>
          </a:ln>
        </p:spPr>
      </p:pic>
      <p:sp>
        <p:nvSpPr>
          <p:cNvPr id="4" name="TextBox 3"/>
          <p:cNvSpPr txBox="1"/>
          <p:nvPr/>
        </p:nvSpPr>
        <p:spPr>
          <a:xfrm>
            <a:off x="228600" y="3075057"/>
            <a:ext cx="3276600" cy="707886"/>
          </a:xfrm>
          <a:prstGeom prst="rect">
            <a:avLst/>
          </a:prstGeom>
          <a:noFill/>
        </p:spPr>
        <p:txBody>
          <a:bodyPr wrap="square" rtlCol="0">
            <a:spAutoFit/>
          </a:bodyPr>
          <a:lstStyle/>
          <a:p>
            <a:pPr algn="ctr"/>
            <a:r>
              <a:rPr lang="en-US" sz="2000" dirty="0" smtClean="0"/>
              <a:t>Divergent</a:t>
            </a:r>
          </a:p>
          <a:p>
            <a:pPr algn="ctr"/>
            <a:r>
              <a:rPr lang="en-US" sz="2000" dirty="0" smtClean="0"/>
              <a:t>Continent </a:t>
            </a:r>
            <a:r>
              <a:rPr lang="en-US" sz="2000" dirty="0" smtClean="0">
                <a:sym typeface="Wingdings" pitchFamily="2" charset="2"/>
              </a:rPr>
              <a:t> Continent</a:t>
            </a:r>
            <a:endParaRPr lang="en-US" sz="2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CA" dirty="0" smtClean="0"/>
              <a:t>Figure 2.14 </a:t>
            </a:r>
            <a:r>
              <a:rPr lang="en-CA" dirty="0" err="1" smtClean="0"/>
              <a:t>a,b</a:t>
            </a:r>
            <a:endParaRPr lang="en-US" dirty="0" smtClean="0"/>
          </a:p>
        </p:txBody>
      </p:sp>
      <p:pic>
        <p:nvPicPr>
          <p:cNvPr id="59395" name="Picture 5" descr="15_11AB%20"/>
          <p:cNvPicPr>
            <a:picLocks noGrp="1" noChangeAspect="1" noChangeArrowheads="1"/>
          </p:cNvPicPr>
          <p:nvPr>
            <p:ph idx="1"/>
          </p:nvPr>
        </p:nvPicPr>
        <p:blipFill>
          <a:blip r:embed="rId2" cstate="print"/>
          <a:srcRect/>
          <a:stretch>
            <a:fillRect/>
          </a:stretch>
        </p:blipFill>
        <p:spPr bwMode="auto">
          <a:xfrm>
            <a:off x="1219200" y="257175"/>
            <a:ext cx="6705600" cy="6600825"/>
          </a:xfrm>
          <a:noFill/>
          <a:ln>
            <a:miter lim="800000"/>
            <a:headEnd/>
            <a:tailEnd/>
          </a:ln>
        </p:spPr>
      </p:pic>
      <p:sp>
        <p:nvSpPr>
          <p:cNvPr id="59396" name="Line 7"/>
          <p:cNvSpPr>
            <a:spLocks noChangeShapeType="1"/>
          </p:cNvSpPr>
          <p:nvPr/>
        </p:nvSpPr>
        <p:spPr bwMode="auto">
          <a:xfrm flipH="1">
            <a:off x="4800600" y="838200"/>
            <a:ext cx="2438400" cy="1752600"/>
          </a:xfrm>
          <a:prstGeom prst="line">
            <a:avLst/>
          </a:prstGeom>
          <a:noFill/>
          <a:ln w="38100">
            <a:solidFill>
              <a:srgbClr val="FF0000"/>
            </a:solidFill>
            <a:round/>
            <a:headEnd/>
            <a:tailEnd type="triangle" w="med" len="med"/>
          </a:ln>
        </p:spPr>
        <p:txBody>
          <a:bodyPr wrap="none"/>
          <a:lstStyle/>
          <a:p>
            <a:endParaRPr lang="en-US"/>
          </a:p>
        </p:txBody>
      </p:sp>
      <p:sp>
        <p:nvSpPr>
          <p:cNvPr id="59397" name="Text Box 8"/>
          <p:cNvSpPr txBox="1">
            <a:spLocks noChangeArrowheads="1"/>
          </p:cNvSpPr>
          <p:nvPr/>
        </p:nvSpPr>
        <p:spPr bwMode="auto">
          <a:xfrm>
            <a:off x="7086600" y="358914"/>
            <a:ext cx="2133600" cy="707886"/>
          </a:xfrm>
          <a:prstGeom prst="rect">
            <a:avLst/>
          </a:prstGeom>
          <a:noFill/>
          <a:ln w="38100">
            <a:noFill/>
            <a:miter lim="800000"/>
            <a:headEnd/>
            <a:tailEnd/>
          </a:ln>
        </p:spPr>
        <p:txBody>
          <a:bodyPr wrap="square">
            <a:spAutoFit/>
          </a:bodyPr>
          <a:lstStyle/>
          <a:p>
            <a:pPr algn="ctr">
              <a:spcBef>
                <a:spcPct val="50000"/>
              </a:spcBef>
            </a:pPr>
            <a:r>
              <a:rPr lang="en-US" sz="2000" dirty="0"/>
              <a:t>Hot spot </a:t>
            </a:r>
            <a:r>
              <a:rPr lang="en-US" sz="2000" dirty="0" smtClean="0"/>
              <a:t>or Thermal </a:t>
            </a:r>
            <a:r>
              <a:rPr lang="en-US" sz="2000" dirty="0"/>
              <a:t>bulge</a:t>
            </a:r>
          </a:p>
        </p:txBody>
      </p:sp>
      <p:sp>
        <p:nvSpPr>
          <p:cNvPr id="6" name="Line 8"/>
          <p:cNvSpPr>
            <a:spLocks noChangeShapeType="1"/>
          </p:cNvSpPr>
          <p:nvPr/>
        </p:nvSpPr>
        <p:spPr bwMode="auto">
          <a:xfrm>
            <a:off x="4000500" y="1524000"/>
            <a:ext cx="1104900" cy="0"/>
          </a:xfrm>
          <a:prstGeom prst="line">
            <a:avLst/>
          </a:prstGeom>
          <a:noFill/>
          <a:ln w="38100">
            <a:solidFill>
              <a:srgbClr val="FF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CA" dirty="0" smtClean="0"/>
              <a:t>Figure 2.14 </a:t>
            </a:r>
            <a:r>
              <a:rPr lang="en-CA" dirty="0" err="1" smtClean="0"/>
              <a:t>a,b</a:t>
            </a:r>
            <a:endParaRPr lang="en-US" dirty="0" smtClean="0"/>
          </a:p>
        </p:txBody>
      </p:sp>
      <p:pic>
        <p:nvPicPr>
          <p:cNvPr id="60419" name="Picture 3" descr="15_11AB%20"/>
          <p:cNvPicPr>
            <a:picLocks noGrp="1" noChangeAspect="1" noChangeArrowheads="1"/>
          </p:cNvPicPr>
          <p:nvPr>
            <p:ph idx="1"/>
          </p:nvPr>
        </p:nvPicPr>
        <p:blipFill>
          <a:blip r:embed="rId2" cstate="print"/>
          <a:srcRect/>
          <a:stretch>
            <a:fillRect/>
          </a:stretch>
        </p:blipFill>
        <p:spPr bwMode="auto">
          <a:xfrm>
            <a:off x="1219200" y="257175"/>
            <a:ext cx="6705600" cy="6600825"/>
          </a:xfrm>
          <a:noFill/>
          <a:ln>
            <a:miter lim="800000"/>
            <a:headEnd/>
            <a:tailEnd/>
          </a:ln>
        </p:spPr>
      </p:pic>
      <p:sp>
        <p:nvSpPr>
          <p:cNvPr id="60420" name="Line 4"/>
          <p:cNvSpPr>
            <a:spLocks noChangeShapeType="1"/>
          </p:cNvSpPr>
          <p:nvPr/>
        </p:nvSpPr>
        <p:spPr bwMode="auto">
          <a:xfrm flipH="1">
            <a:off x="4724400" y="3886200"/>
            <a:ext cx="2514600" cy="1066800"/>
          </a:xfrm>
          <a:prstGeom prst="line">
            <a:avLst/>
          </a:prstGeom>
          <a:noFill/>
          <a:ln w="38100">
            <a:solidFill>
              <a:srgbClr val="FF0000"/>
            </a:solidFill>
            <a:round/>
            <a:headEnd/>
            <a:tailEnd type="triangle" w="med" len="med"/>
          </a:ln>
        </p:spPr>
        <p:txBody>
          <a:bodyPr wrap="none"/>
          <a:lstStyle/>
          <a:p>
            <a:endParaRPr lang="en-US"/>
          </a:p>
        </p:txBody>
      </p:sp>
      <p:sp>
        <p:nvSpPr>
          <p:cNvPr id="60421" name="Text Box 5"/>
          <p:cNvSpPr txBox="1">
            <a:spLocks noChangeArrowheads="1"/>
          </p:cNvSpPr>
          <p:nvPr/>
        </p:nvSpPr>
        <p:spPr bwMode="auto">
          <a:xfrm>
            <a:off x="7239000" y="3429000"/>
            <a:ext cx="1905000" cy="707886"/>
          </a:xfrm>
          <a:prstGeom prst="rect">
            <a:avLst/>
          </a:prstGeom>
          <a:noFill/>
          <a:ln w="38100">
            <a:noFill/>
            <a:miter lim="800000"/>
            <a:headEnd/>
            <a:tailEnd/>
          </a:ln>
        </p:spPr>
        <p:txBody>
          <a:bodyPr wrap="square">
            <a:spAutoFit/>
          </a:bodyPr>
          <a:lstStyle/>
          <a:p>
            <a:pPr algn="ctr">
              <a:spcBef>
                <a:spcPct val="50000"/>
              </a:spcBef>
            </a:pPr>
            <a:r>
              <a:rPr lang="en-US" sz="2000" dirty="0"/>
              <a:t>Stretched and thinned crust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CA" dirty="0" smtClean="0"/>
              <a:t>Figure 2.14 </a:t>
            </a:r>
            <a:r>
              <a:rPr lang="en-CA" dirty="0" err="1" smtClean="0"/>
              <a:t>a,b</a:t>
            </a:r>
            <a:endParaRPr lang="en-US" dirty="0" smtClean="0"/>
          </a:p>
        </p:txBody>
      </p:sp>
      <p:pic>
        <p:nvPicPr>
          <p:cNvPr id="61443" name="Picture 3" descr="15_11AB%20"/>
          <p:cNvPicPr>
            <a:picLocks noGrp="1" noChangeAspect="1" noChangeArrowheads="1"/>
          </p:cNvPicPr>
          <p:nvPr>
            <p:ph idx="1"/>
          </p:nvPr>
        </p:nvPicPr>
        <p:blipFill>
          <a:blip r:embed="rId2" cstate="print"/>
          <a:srcRect/>
          <a:stretch>
            <a:fillRect/>
          </a:stretch>
        </p:blipFill>
        <p:spPr bwMode="auto">
          <a:xfrm>
            <a:off x="1219200" y="257175"/>
            <a:ext cx="6705600" cy="6600825"/>
          </a:xfrm>
          <a:noFill/>
          <a:ln>
            <a:miter lim="800000"/>
            <a:headEnd/>
            <a:tailEnd/>
          </a:ln>
        </p:spPr>
      </p:pic>
      <p:sp>
        <p:nvSpPr>
          <p:cNvPr id="61444" name="Line 4"/>
          <p:cNvSpPr>
            <a:spLocks noChangeShapeType="1"/>
          </p:cNvSpPr>
          <p:nvPr/>
        </p:nvSpPr>
        <p:spPr bwMode="auto">
          <a:xfrm flipH="1">
            <a:off x="4724400" y="3733800"/>
            <a:ext cx="2362200" cy="1828800"/>
          </a:xfrm>
          <a:prstGeom prst="line">
            <a:avLst/>
          </a:prstGeom>
          <a:noFill/>
          <a:ln w="38100">
            <a:solidFill>
              <a:srgbClr val="FF0000"/>
            </a:solidFill>
            <a:round/>
            <a:headEnd/>
            <a:tailEnd type="triangle" w="med" len="med"/>
          </a:ln>
        </p:spPr>
        <p:txBody>
          <a:bodyPr wrap="none"/>
          <a:lstStyle/>
          <a:p>
            <a:endParaRPr lang="en-US"/>
          </a:p>
        </p:txBody>
      </p:sp>
      <p:sp>
        <p:nvSpPr>
          <p:cNvPr id="61445" name="Text Box 5"/>
          <p:cNvSpPr txBox="1">
            <a:spLocks noChangeArrowheads="1"/>
          </p:cNvSpPr>
          <p:nvPr/>
        </p:nvSpPr>
        <p:spPr bwMode="auto">
          <a:xfrm>
            <a:off x="7010400" y="3200400"/>
            <a:ext cx="2133600" cy="1015663"/>
          </a:xfrm>
          <a:prstGeom prst="rect">
            <a:avLst/>
          </a:prstGeom>
          <a:noFill/>
          <a:ln w="38100">
            <a:noFill/>
            <a:miter lim="800000"/>
            <a:headEnd/>
            <a:tailEnd/>
          </a:ln>
        </p:spPr>
        <p:txBody>
          <a:bodyPr wrap="square">
            <a:spAutoFit/>
          </a:bodyPr>
          <a:lstStyle/>
          <a:p>
            <a:pPr algn="ctr">
              <a:spcBef>
                <a:spcPct val="50000"/>
              </a:spcBef>
            </a:pPr>
            <a:r>
              <a:rPr lang="en-US" sz="2000" dirty="0" smtClean="0"/>
              <a:t>Decompression melting </a:t>
            </a:r>
            <a:r>
              <a:rPr lang="en-US" sz="2000" dirty="0"/>
              <a:t>forms Basaltic Magma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CA" dirty="0" smtClean="0"/>
              <a:t>Figure 2.14 </a:t>
            </a:r>
            <a:r>
              <a:rPr lang="en-CA" dirty="0" err="1" smtClean="0"/>
              <a:t>a,b</a:t>
            </a:r>
            <a:endParaRPr lang="en-US" dirty="0" smtClean="0"/>
          </a:p>
        </p:txBody>
      </p:sp>
      <p:pic>
        <p:nvPicPr>
          <p:cNvPr id="62467" name="Picture 3" descr="15_11AB%20"/>
          <p:cNvPicPr>
            <a:picLocks noGrp="1" noChangeAspect="1" noChangeArrowheads="1"/>
          </p:cNvPicPr>
          <p:nvPr>
            <p:ph idx="1"/>
          </p:nvPr>
        </p:nvPicPr>
        <p:blipFill>
          <a:blip r:embed="rId2" cstate="print"/>
          <a:srcRect/>
          <a:stretch>
            <a:fillRect/>
          </a:stretch>
        </p:blipFill>
        <p:spPr bwMode="auto">
          <a:xfrm>
            <a:off x="1219200" y="257175"/>
            <a:ext cx="6705600" cy="6600825"/>
          </a:xfrm>
          <a:noFill/>
          <a:ln>
            <a:miter lim="800000"/>
            <a:headEnd/>
            <a:tailEnd/>
          </a:ln>
        </p:spPr>
      </p:pic>
      <p:sp>
        <p:nvSpPr>
          <p:cNvPr id="62468" name="Line 4"/>
          <p:cNvSpPr>
            <a:spLocks noChangeShapeType="1"/>
          </p:cNvSpPr>
          <p:nvPr/>
        </p:nvSpPr>
        <p:spPr bwMode="auto">
          <a:xfrm>
            <a:off x="1295400" y="3733800"/>
            <a:ext cx="2667000" cy="609600"/>
          </a:xfrm>
          <a:prstGeom prst="line">
            <a:avLst/>
          </a:prstGeom>
          <a:noFill/>
          <a:ln w="50800">
            <a:solidFill>
              <a:srgbClr val="FF0000"/>
            </a:solidFill>
            <a:round/>
            <a:headEnd/>
            <a:tailEnd type="triangle" w="med" len="med"/>
          </a:ln>
          <a:effectLst>
            <a:outerShdw blurRad="50800" dist="38100" dir="5400000" algn="t" rotWithShape="0">
              <a:prstClr val="black">
                <a:alpha val="40000"/>
              </a:prstClr>
            </a:outerShdw>
          </a:effectLst>
        </p:spPr>
        <p:txBody>
          <a:bodyPr wrap="none"/>
          <a:lstStyle/>
          <a:p>
            <a:endParaRPr lang="en-US"/>
          </a:p>
        </p:txBody>
      </p:sp>
      <p:sp>
        <p:nvSpPr>
          <p:cNvPr id="62469" name="Text Box 5"/>
          <p:cNvSpPr txBox="1">
            <a:spLocks noChangeArrowheads="1"/>
          </p:cNvSpPr>
          <p:nvPr/>
        </p:nvSpPr>
        <p:spPr bwMode="auto">
          <a:xfrm>
            <a:off x="-76200" y="3429000"/>
            <a:ext cx="1524000" cy="1938992"/>
          </a:xfrm>
          <a:prstGeom prst="rect">
            <a:avLst/>
          </a:prstGeom>
          <a:noFill/>
          <a:ln w="38100">
            <a:noFill/>
            <a:miter lim="800000"/>
            <a:headEnd/>
            <a:tailEnd/>
          </a:ln>
        </p:spPr>
        <p:txBody>
          <a:bodyPr>
            <a:spAutoFit/>
          </a:bodyPr>
          <a:lstStyle/>
          <a:p>
            <a:pPr algn="ctr">
              <a:spcBef>
                <a:spcPct val="50000"/>
              </a:spcBef>
            </a:pPr>
            <a:r>
              <a:rPr lang="en-US" sz="2000" dirty="0"/>
              <a:t>Rift valley forms in brittle crust by normal faulting</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CA" dirty="0" smtClean="0"/>
              <a:t>Figure 2.15</a:t>
            </a:r>
            <a:endParaRPr lang="en-US" dirty="0" smtClean="0"/>
          </a:p>
        </p:txBody>
      </p:sp>
      <p:pic>
        <p:nvPicPr>
          <p:cNvPr id="63491" name="Picture 5" descr="15_12"/>
          <p:cNvPicPr>
            <a:picLocks noGrp="1" noChangeAspect="1" noChangeArrowheads="1"/>
          </p:cNvPicPr>
          <p:nvPr>
            <p:ph idx="1"/>
          </p:nvPr>
        </p:nvPicPr>
        <p:blipFill>
          <a:blip r:embed="rId2" cstate="print"/>
          <a:srcRect/>
          <a:stretch>
            <a:fillRect/>
          </a:stretch>
        </p:blipFill>
        <p:spPr bwMode="auto">
          <a:xfrm>
            <a:off x="1981200" y="0"/>
            <a:ext cx="5130800" cy="6858000"/>
          </a:xfrm>
          <a:noFill/>
          <a:ln>
            <a:miter lim="800000"/>
            <a:headEnd/>
            <a:tailEnd/>
          </a:ln>
        </p:spPr>
      </p:pic>
      <p:sp>
        <p:nvSpPr>
          <p:cNvPr id="4" name="Line 8"/>
          <p:cNvSpPr>
            <a:spLocks noChangeShapeType="1"/>
          </p:cNvSpPr>
          <p:nvPr/>
        </p:nvSpPr>
        <p:spPr bwMode="auto">
          <a:xfrm>
            <a:off x="2133600" y="3505200"/>
            <a:ext cx="990600" cy="0"/>
          </a:xfrm>
          <a:prstGeom prst="line">
            <a:avLst/>
          </a:prstGeom>
          <a:noFill/>
          <a:ln w="38100">
            <a:solidFill>
              <a:srgbClr val="FF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CA" dirty="0" smtClean="0"/>
              <a:t>Figure 2.14 </a:t>
            </a:r>
            <a:r>
              <a:rPr lang="en-CA" dirty="0" err="1" smtClean="0"/>
              <a:t>b,c</a:t>
            </a:r>
            <a:endParaRPr lang="en-US" dirty="0" smtClean="0"/>
          </a:p>
        </p:txBody>
      </p:sp>
      <p:pic>
        <p:nvPicPr>
          <p:cNvPr id="64515" name="Picture 5" descr="15_11BC"/>
          <p:cNvPicPr>
            <a:picLocks noGrp="1" noChangeAspect="1" noChangeArrowheads="1"/>
          </p:cNvPicPr>
          <p:nvPr>
            <p:ph idx="1"/>
          </p:nvPr>
        </p:nvPicPr>
        <p:blipFill>
          <a:blip r:embed="rId2" cstate="print"/>
          <a:srcRect/>
          <a:stretch>
            <a:fillRect/>
          </a:stretch>
        </p:blipFill>
        <p:spPr bwMode="auto">
          <a:xfrm>
            <a:off x="990600" y="255588"/>
            <a:ext cx="7086600" cy="6602412"/>
          </a:xfrm>
          <a:noFill/>
          <a:ln>
            <a:miter lim="800000"/>
            <a:headEnd/>
            <a:tailEnd/>
          </a:ln>
        </p:spPr>
      </p:pic>
      <p:sp>
        <p:nvSpPr>
          <p:cNvPr id="64516" name="Line 7"/>
          <p:cNvSpPr>
            <a:spLocks noChangeShapeType="1"/>
          </p:cNvSpPr>
          <p:nvPr/>
        </p:nvSpPr>
        <p:spPr bwMode="auto">
          <a:xfrm flipH="1">
            <a:off x="4876800" y="3810000"/>
            <a:ext cx="2286000" cy="1143000"/>
          </a:xfrm>
          <a:prstGeom prst="line">
            <a:avLst/>
          </a:prstGeom>
          <a:noFill/>
          <a:ln w="38100">
            <a:solidFill>
              <a:srgbClr val="FF0000"/>
            </a:solidFill>
            <a:round/>
            <a:headEnd/>
            <a:tailEnd type="triangle" w="med" len="med"/>
          </a:ln>
        </p:spPr>
        <p:txBody>
          <a:bodyPr wrap="none"/>
          <a:lstStyle/>
          <a:p>
            <a:endParaRPr lang="en-US"/>
          </a:p>
        </p:txBody>
      </p:sp>
      <p:sp>
        <p:nvSpPr>
          <p:cNvPr id="64517" name="Text Box 8"/>
          <p:cNvSpPr txBox="1">
            <a:spLocks noChangeArrowheads="1"/>
          </p:cNvSpPr>
          <p:nvPr/>
        </p:nvSpPr>
        <p:spPr bwMode="auto">
          <a:xfrm>
            <a:off x="7010400" y="3200400"/>
            <a:ext cx="2209800" cy="1323439"/>
          </a:xfrm>
          <a:prstGeom prst="rect">
            <a:avLst/>
          </a:prstGeom>
          <a:noFill/>
          <a:ln w="38100">
            <a:noFill/>
            <a:miter lim="800000"/>
            <a:headEnd/>
            <a:tailEnd/>
          </a:ln>
        </p:spPr>
        <p:txBody>
          <a:bodyPr wrap="square">
            <a:spAutoFit/>
          </a:bodyPr>
          <a:lstStyle/>
          <a:p>
            <a:pPr algn="ctr">
              <a:spcBef>
                <a:spcPct val="50000"/>
              </a:spcBef>
            </a:pPr>
            <a:r>
              <a:rPr lang="en-US" sz="2000" dirty="0"/>
              <a:t>Basaltic oceanic crust replaces continental crust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CA" dirty="0" smtClean="0"/>
              <a:t>Figure 2.14 </a:t>
            </a:r>
            <a:r>
              <a:rPr lang="en-CA" dirty="0" err="1" smtClean="0"/>
              <a:t>c,d</a:t>
            </a:r>
            <a:endParaRPr lang="en-US" dirty="0" smtClean="0"/>
          </a:p>
        </p:txBody>
      </p:sp>
      <p:pic>
        <p:nvPicPr>
          <p:cNvPr id="65539" name="Picture 6" descr="15_11CD"/>
          <p:cNvPicPr>
            <a:picLocks noGrp="1" noChangeAspect="1" noChangeArrowheads="1"/>
          </p:cNvPicPr>
          <p:nvPr>
            <p:ph idx="1"/>
          </p:nvPr>
        </p:nvPicPr>
        <p:blipFill>
          <a:blip r:embed="rId2" cstate="print"/>
          <a:srcRect/>
          <a:stretch>
            <a:fillRect/>
          </a:stretch>
        </p:blipFill>
        <p:spPr bwMode="auto">
          <a:xfrm>
            <a:off x="0" y="457200"/>
            <a:ext cx="9144000" cy="5921375"/>
          </a:xfrm>
          <a:noFill/>
          <a:ln>
            <a:miter lim="800000"/>
            <a:headEnd/>
            <a:tailEnd/>
          </a:ln>
        </p:spPr>
      </p:pic>
      <p:sp>
        <p:nvSpPr>
          <p:cNvPr id="65540" name="Line 8"/>
          <p:cNvSpPr>
            <a:spLocks noChangeShapeType="1"/>
          </p:cNvSpPr>
          <p:nvPr/>
        </p:nvSpPr>
        <p:spPr bwMode="auto">
          <a:xfrm>
            <a:off x="3657600" y="1295400"/>
            <a:ext cx="990600" cy="0"/>
          </a:xfrm>
          <a:prstGeom prst="line">
            <a:avLst/>
          </a:prstGeom>
          <a:noFill/>
          <a:ln w="38100">
            <a:solidFill>
              <a:srgbClr val="FF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133600" y="4343400"/>
            <a:ext cx="2286000" cy="1569660"/>
          </a:xfrm>
          <a:prstGeom prst="rect">
            <a:avLst/>
          </a:prstGeom>
        </p:spPr>
        <p:txBody>
          <a:bodyPr wrap="square">
            <a:spAutoFit/>
          </a:bodyPr>
          <a:lstStyle/>
          <a:p>
            <a:pPr algn="ctr"/>
            <a:r>
              <a:rPr lang="en-US" u="sng" dirty="0">
                <a:solidFill>
                  <a:schemeClr val="tx1"/>
                </a:solidFill>
              </a:rPr>
              <a:t>James Dwight </a:t>
            </a:r>
            <a:r>
              <a:rPr lang="en-US" u="sng" dirty="0" smtClean="0">
                <a:solidFill>
                  <a:schemeClr val="tx1"/>
                </a:solidFill>
              </a:rPr>
              <a:t>Dana </a:t>
            </a:r>
            <a:r>
              <a:rPr lang="en-US" dirty="0">
                <a:solidFill>
                  <a:schemeClr val="tx1"/>
                </a:solidFill>
                <a:latin typeface="Times New Roman" pitchFamily="18" charset="0"/>
              </a:rPr>
              <a:t>(</a:t>
            </a:r>
            <a:r>
              <a:rPr lang="en-US" dirty="0" smtClean="0">
                <a:solidFill>
                  <a:schemeClr val="tx1"/>
                </a:solidFill>
                <a:latin typeface="Times New Roman" pitchFamily="18" charset="0"/>
              </a:rPr>
              <a:t>1813-1895) Cooling forms continents first then oceans. Stress greatest at boundaries, causing subsidence.</a:t>
            </a:r>
            <a:endParaRPr lang="en-US" dirty="0">
              <a:solidFill>
                <a:schemeClr val="tx1"/>
              </a:solidFill>
            </a:endParaRPr>
          </a:p>
        </p:txBody>
      </p:sp>
      <p:pic>
        <p:nvPicPr>
          <p:cNvPr id="151554" name="Picture 2" descr="http://www.sciencephoto.com/image/224581/large/H4040261-James_Dwight_Dana,_US_geologist-SPL.jpg"/>
          <p:cNvPicPr>
            <a:picLocks noChangeAspect="1" noChangeArrowheads="1"/>
          </p:cNvPicPr>
          <p:nvPr/>
        </p:nvPicPr>
        <p:blipFill>
          <a:blip r:embed="rId4" cstate="print"/>
          <a:srcRect/>
          <a:stretch>
            <a:fillRect/>
          </a:stretch>
        </p:blipFill>
        <p:spPr bwMode="auto">
          <a:xfrm>
            <a:off x="228600" y="3733800"/>
            <a:ext cx="1981200" cy="2884714"/>
          </a:xfrm>
          <a:prstGeom prst="rect">
            <a:avLst/>
          </a:prstGeom>
          <a:noFill/>
          <a:effectLst>
            <a:outerShdw blurRad="50800" dist="38100" dir="2700000" algn="tl" rotWithShape="0">
              <a:prstClr val="black">
                <a:alpha val="40000"/>
              </a:prstClr>
            </a:outerShdw>
          </a:effectLst>
        </p:spPr>
      </p:pic>
      <p:sp>
        <p:nvSpPr>
          <p:cNvPr id="4" name="TextBox 3"/>
          <p:cNvSpPr txBox="1">
            <a:spLocks noChangeArrowheads="1"/>
          </p:cNvSpPr>
          <p:nvPr/>
        </p:nvSpPr>
        <p:spPr bwMode="auto">
          <a:xfrm>
            <a:off x="0" y="10180"/>
            <a:ext cx="9144000" cy="523220"/>
          </a:xfrm>
          <a:prstGeom prst="rect">
            <a:avLst/>
          </a:prstGeom>
          <a:noFill/>
          <a:ln w="9525">
            <a:noFill/>
            <a:miter lim="800000"/>
            <a:headEnd/>
            <a:tailEnd/>
          </a:ln>
        </p:spPr>
        <p:txBody>
          <a:bodyPr wrap="square">
            <a:spAutoFit/>
          </a:bodyPr>
          <a:lstStyle/>
          <a:p>
            <a:pPr algn="ctr"/>
            <a:r>
              <a:rPr lang="en-US" sz="2800" dirty="0" smtClean="0">
                <a:solidFill>
                  <a:schemeClr val="tx1"/>
                </a:solidFill>
              </a:rPr>
              <a:t>Contraction / Permanence / Geosynclinal </a:t>
            </a:r>
            <a:r>
              <a:rPr lang="en-US" sz="2800" dirty="0">
                <a:solidFill>
                  <a:schemeClr val="tx1"/>
                </a:solidFill>
              </a:rPr>
              <a:t>Theory</a:t>
            </a:r>
          </a:p>
        </p:txBody>
      </p:sp>
      <p:pic>
        <p:nvPicPr>
          <p:cNvPr id="151556" name="Picture 4" descr="http://2.bp.blogspot.com/-4hn_RrgkFuI/TzB8cIJ0ePI/AAAAAAAAAlg/uufHNLgrBJ8/s1600/225px-James_Hall_paleantologist.jpg"/>
          <p:cNvPicPr>
            <a:picLocks noChangeAspect="1" noChangeArrowheads="1"/>
          </p:cNvPicPr>
          <p:nvPr/>
        </p:nvPicPr>
        <p:blipFill>
          <a:blip r:embed="rId5" cstate="print"/>
          <a:srcRect/>
          <a:stretch>
            <a:fillRect/>
          </a:stretch>
        </p:blipFill>
        <p:spPr bwMode="auto">
          <a:xfrm>
            <a:off x="6934200" y="3581400"/>
            <a:ext cx="2061422" cy="3124200"/>
          </a:xfrm>
          <a:prstGeom prst="rect">
            <a:avLst/>
          </a:prstGeom>
          <a:noFill/>
          <a:effectLst>
            <a:outerShdw blurRad="50800" dist="38100" dir="2700000" algn="tl" rotWithShape="0">
              <a:prstClr val="black">
                <a:alpha val="40000"/>
              </a:prstClr>
            </a:outerShdw>
          </a:effectLst>
        </p:spPr>
      </p:pic>
      <p:pic>
        <p:nvPicPr>
          <p:cNvPr id="151558" name="Picture 6" descr="http://www.geology.ohio-state.edu/~vonfrese/gs100/lect21/xfig21_02.jpg"/>
          <p:cNvPicPr>
            <a:picLocks noChangeAspect="1" noChangeArrowheads="1"/>
          </p:cNvPicPr>
          <p:nvPr/>
        </p:nvPicPr>
        <p:blipFill>
          <a:blip r:embed="rId6" cstate="print"/>
          <a:srcRect/>
          <a:stretch>
            <a:fillRect/>
          </a:stretch>
        </p:blipFill>
        <p:spPr bwMode="auto">
          <a:xfrm>
            <a:off x="1476375" y="571500"/>
            <a:ext cx="6191250" cy="2857500"/>
          </a:xfrm>
          <a:prstGeom prst="rect">
            <a:avLst/>
          </a:prstGeom>
          <a:noFill/>
          <a:effectLst>
            <a:outerShdw blurRad="50800" dist="38100" dir="2700000" algn="tl" rotWithShape="0">
              <a:prstClr val="black">
                <a:alpha val="40000"/>
              </a:prstClr>
            </a:outerShdw>
          </a:effectLst>
        </p:spPr>
      </p:pic>
      <p:sp>
        <p:nvSpPr>
          <p:cNvPr id="7" name="Rectangle 6"/>
          <p:cNvSpPr/>
          <p:nvPr/>
        </p:nvSpPr>
        <p:spPr>
          <a:xfrm>
            <a:off x="4572000" y="4350603"/>
            <a:ext cx="2438400" cy="830997"/>
          </a:xfrm>
          <a:prstGeom prst="rect">
            <a:avLst/>
          </a:prstGeom>
        </p:spPr>
        <p:txBody>
          <a:bodyPr wrap="square">
            <a:spAutoFit/>
          </a:bodyPr>
          <a:lstStyle/>
          <a:p>
            <a:pPr algn="ctr"/>
            <a:r>
              <a:rPr lang="en-US" u="sng" dirty="0" smtClean="0">
                <a:solidFill>
                  <a:schemeClr val="tx1"/>
                </a:solidFill>
                <a:latin typeface="+mj-lt"/>
              </a:rPr>
              <a:t>James Hall </a:t>
            </a:r>
            <a:r>
              <a:rPr lang="en-US" dirty="0">
                <a:solidFill>
                  <a:schemeClr val="tx1"/>
                </a:solidFill>
                <a:latin typeface="Times New Roman" pitchFamily="18" charset="0"/>
              </a:rPr>
              <a:t>(</a:t>
            </a:r>
            <a:r>
              <a:rPr lang="en-US" dirty="0" smtClean="0">
                <a:solidFill>
                  <a:schemeClr val="tx1"/>
                </a:solidFill>
                <a:latin typeface="Times New Roman" pitchFamily="18" charset="0"/>
              </a:rPr>
              <a:t>1811-1889) Sedimentation causes subsidence (geosynclines).</a:t>
            </a:r>
            <a:endParaRPr lang="en-US" dirty="0"/>
          </a:p>
        </p:txBody>
      </p:sp>
      <p:sp>
        <p:nvSpPr>
          <p:cNvPr id="8" name="Rectangle 7"/>
          <p:cNvSpPr/>
          <p:nvPr/>
        </p:nvSpPr>
        <p:spPr>
          <a:xfrm>
            <a:off x="2209800" y="3733800"/>
            <a:ext cx="4876800" cy="400110"/>
          </a:xfrm>
          <a:prstGeom prst="rect">
            <a:avLst/>
          </a:prstGeom>
        </p:spPr>
        <p:txBody>
          <a:bodyPr wrap="square">
            <a:spAutoFit/>
          </a:bodyPr>
          <a:lstStyle/>
          <a:p>
            <a:pPr algn="ctr"/>
            <a:r>
              <a:rPr lang="en-US" sz="2000" dirty="0" smtClean="0">
                <a:solidFill>
                  <a:schemeClr val="tx1"/>
                </a:solidFill>
                <a:latin typeface="+mj-lt"/>
              </a:rPr>
              <a:t>American Geologists</a:t>
            </a:r>
            <a:endParaRPr lang="en-US" sz="2000" dirty="0">
              <a:latin typeface="+mj-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CA" dirty="0" smtClean="0"/>
              <a:t>Figure 2.15</a:t>
            </a:r>
            <a:endParaRPr lang="en-US" dirty="0" smtClean="0"/>
          </a:p>
        </p:txBody>
      </p:sp>
      <p:pic>
        <p:nvPicPr>
          <p:cNvPr id="66563" name="Picture 3" descr="15_12"/>
          <p:cNvPicPr>
            <a:picLocks noGrp="1" noChangeAspect="1" noChangeArrowheads="1"/>
          </p:cNvPicPr>
          <p:nvPr>
            <p:ph idx="1"/>
          </p:nvPr>
        </p:nvPicPr>
        <p:blipFill>
          <a:blip r:embed="rId2" cstate="print"/>
          <a:srcRect/>
          <a:stretch>
            <a:fillRect/>
          </a:stretch>
        </p:blipFill>
        <p:spPr bwMode="auto">
          <a:xfrm>
            <a:off x="1981200" y="0"/>
            <a:ext cx="5130800" cy="6858000"/>
          </a:xfrm>
          <a:noFill/>
          <a:ln>
            <a:miter lim="800000"/>
            <a:headEnd/>
            <a:tailEnd/>
          </a:ln>
        </p:spPr>
      </p:pic>
      <p:sp>
        <p:nvSpPr>
          <p:cNvPr id="4" name="Line 7"/>
          <p:cNvSpPr>
            <a:spLocks noChangeShapeType="1"/>
          </p:cNvSpPr>
          <p:nvPr/>
        </p:nvSpPr>
        <p:spPr bwMode="auto">
          <a:xfrm flipV="1">
            <a:off x="1752600" y="1600200"/>
            <a:ext cx="2667000" cy="304800"/>
          </a:xfrm>
          <a:prstGeom prst="line">
            <a:avLst/>
          </a:prstGeom>
          <a:noFill/>
          <a:ln w="38100">
            <a:solidFill>
              <a:srgbClr val="FF0000"/>
            </a:solidFill>
            <a:round/>
            <a:headEnd/>
            <a:tailEnd type="triangle" w="med" len="med"/>
          </a:ln>
        </p:spPr>
        <p:txBody>
          <a:bodyPr wrap="none"/>
          <a:lstStyle/>
          <a:p>
            <a:endParaRPr lang="en-US"/>
          </a:p>
        </p:txBody>
      </p:sp>
      <p:sp>
        <p:nvSpPr>
          <p:cNvPr id="5" name="Text Box 8"/>
          <p:cNvSpPr txBox="1">
            <a:spLocks noChangeArrowheads="1"/>
          </p:cNvSpPr>
          <p:nvPr/>
        </p:nvSpPr>
        <p:spPr bwMode="auto">
          <a:xfrm>
            <a:off x="76200" y="1397168"/>
            <a:ext cx="1905000" cy="1015663"/>
          </a:xfrm>
          <a:prstGeom prst="rect">
            <a:avLst/>
          </a:prstGeom>
          <a:noFill/>
          <a:ln w="38100">
            <a:noFill/>
            <a:miter lim="800000"/>
            <a:headEnd/>
            <a:tailEnd/>
          </a:ln>
        </p:spPr>
        <p:txBody>
          <a:bodyPr wrap="square">
            <a:spAutoFit/>
          </a:bodyPr>
          <a:lstStyle/>
          <a:p>
            <a:pPr algn="ctr">
              <a:spcBef>
                <a:spcPct val="50000"/>
              </a:spcBef>
            </a:pPr>
            <a:r>
              <a:rPr lang="en-US" sz="2000" dirty="0" smtClean="0"/>
              <a:t>Red Sea = linear sea example </a:t>
            </a:r>
            <a:endParaRPr lang="en-US" sz="2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CA" dirty="0" smtClean="0"/>
              <a:t>Figure 2.14 </a:t>
            </a:r>
            <a:r>
              <a:rPr lang="en-CA" dirty="0" err="1" smtClean="0"/>
              <a:t>c,d</a:t>
            </a:r>
            <a:endParaRPr lang="en-US" dirty="0" smtClean="0"/>
          </a:p>
        </p:txBody>
      </p:sp>
      <p:pic>
        <p:nvPicPr>
          <p:cNvPr id="65539" name="Picture 6" descr="15_11CD"/>
          <p:cNvPicPr>
            <a:picLocks noGrp="1" noChangeAspect="1" noChangeArrowheads="1"/>
          </p:cNvPicPr>
          <p:nvPr>
            <p:ph idx="1"/>
          </p:nvPr>
        </p:nvPicPr>
        <p:blipFill>
          <a:blip r:embed="rId2" cstate="print"/>
          <a:srcRect/>
          <a:stretch>
            <a:fillRect/>
          </a:stretch>
        </p:blipFill>
        <p:spPr bwMode="auto">
          <a:xfrm>
            <a:off x="0" y="457200"/>
            <a:ext cx="9144000" cy="5921375"/>
          </a:xfrm>
          <a:noFill/>
          <a:ln>
            <a:miter lim="800000"/>
            <a:headEnd/>
            <a:tailEnd/>
          </a:ln>
        </p:spPr>
      </p:pic>
      <p:sp>
        <p:nvSpPr>
          <p:cNvPr id="65540" name="Line 8"/>
          <p:cNvSpPr>
            <a:spLocks noChangeShapeType="1"/>
          </p:cNvSpPr>
          <p:nvPr/>
        </p:nvSpPr>
        <p:spPr bwMode="auto">
          <a:xfrm>
            <a:off x="5334000" y="4343400"/>
            <a:ext cx="990600" cy="0"/>
          </a:xfrm>
          <a:prstGeom prst="line">
            <a:avLst/>
          </a:prstGeom>
          <a:noFill/>
          <a:ln w="38100">
            <a:solidFill>
              <a:srgbClr val="FF0000"/>
            </a:solidFill>
            <a:round/>
            <a:headEnd/>
            <a:tailEnd/>
          </a:ln>
        </p:spPr>
        <p:txBody>
          <a:bodyPr wrap="none"/>
          <a:lstStyle/>
          <a:p>
            <a:endParaRPr lang="en-US"/>
          </a:p>
        </p:txBody>
      </p:sp>
    </p:spTree>
    <p:extLst>
      <p:ext uri="{BB962C8B-B14F-4D97-AF65-F5344CB8AC3E}">
        <p14:creationId xmlns:p14="http://schemas.microsoft.com/office/powerpoint/2010/main" val="39844768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2286000"/>
            <a:ext cx="7772400" cy="1143000"/>
          </a:xfrm>
        </p:spPr>
        <p:txBody>
          <a:bodyPr/>
          <a:lstStyle/>
          <a:p>
            <a:pPr eaLnBrk="1" hangingPunct="1"/>
            <a:r>
              <a:rPr lang="en-US" sz="700" smtClean="0">
                <a:solidFill>
                  <a:srgbClr val="000000"/>
                </a:solidFill>
                <a:hlinkClick r:id="rId5" action="ppaction://hlinkfile"/>
              </a:rPr>
              <a:t>Forming a Divergent Boundary</a:t>
            </a:r>
            <a:endParaRPr lang="en-US" sz="400" smtClean="0">
              <a:solidFill>
                <a:srgbClr val="000000"/>
              </a:solidFill>
              <a:latin typeface="Lucida Grande"/>
            </a:endParaRPr>
          </a:p>
        </p:txBody>
      </p:sp>
    </p:spTree>
    <p:controls>
      <mc:AlternateContent xmlns:mc="http://schemas.openxmlformats.org/markup-compatibility/2006">
        <mc:Choice xmlns:v="urn:schemas-microsoft-com:vml" Requires="v">
          <p:control spid="3092" name="ShockwaveFlash1" r:id="rId2" imgW="9142857" imgH="6325148"/>
        </mc:Choice>
        <mc:Fallback>
          <p:control name="ShockwaveFlash1" r:id="rId2" imgW="9142857" imgH="632514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CA" smtClean="0"/>
              <a:t>Figure 15.13</a:t>
            </a:r>
            <a:endParaRPr lang="en-US" smtClean="0"/>
          </a:p>
        </p:txBody>
      </p:sp>
      <p:pic>
        <p:nvPicPr>
          <p:cNvPr id="67587" name="Picture 5" descr="15_13"/>
          <p:cNvPicPr>
            <a:picLocks noGrp="1" noChangeAspect="1" noChangeArrowheads="1"/>
          </p:cNvPicPr>
          <p:nvPr>
            <p:ph idx="1"/>
          </p:nvPr>
        </p:nvPicPr>
        <p:blipFill>
          <a:blip r:embed="rId2" cstate="print"/>
          <a:srcRect/>
          <a:stretch>
            <a:fillRect/>
          </a:stretch>
        </p:blipFill>
        <p:spPr bwMode="auto">
          <a:xfrm>
            <a:off x="0" y="1143000"/>
            <a:ext cx="9144000" cy="4760913"/>
          </a:xfrm>
          <a:noFill/>
          <a:ln>
            <a:miter lim="800000"/>
            <a:headEnd/>
            <a:tailEnd/>
          </a:ln>
        </p:spPr>
      </p:pic>
      <p:sp>
        <p:nvSpPr>
          <p:cNvPr id="5" name="Text Box 8"/>
          <p:cNvSpPr txBox="1">
            <a:spLocks noChangeArrowheads="1"/>
          </p:cNvSpPr>
          <p:nvPr/>
        </p:nvSpPr>
        <p:spPr bwMode="auto">
          <a:xfrm>
            <a:off x="0" y="5638800"/>
            <a:ext cx="9144000" cy="400110"/>
          </a:xfrm>
          <a:prstGeom prst="rect">
            <a:avLst/>
          </a:prstGeom>
          <a:solidFill>
            <a:schemeClr val="bg1"/>
          </a:solidFill>
          <a:ln w="38100">
            <a:noFill/>
            <a:miter lim="800000"/>
            <a:headEnd/>
            <a:tailEnd/>
          </a:ln>
        </p:spPr>
        <p:txBody>
          <a:bodyPr wrap="square">
            <a:spAutoFit/>
          </a:bodyPr>
          <a:lstStyle/>
          <a:p>
            <a:pPr algn="ctr">
              <a:spcBef>
                <a:spcPct val="50000"/>
              </a:spcBef>
            </a:pPr>
            <a:r>
              <a:rPr lang="en-US" sz="2000" dirty="0" smtClean="0"/>
              <a:t>Convergence must compensate for divergence</a:t>
            </a:r>
            <a:endParaRPr lang="en-US" sz="2000" dirty="0"/>
          </a:p>
        </p:txBody>
      </p:sp>
      <p:sp>
        <p:nvSpPr>
          <p:cNvPr id="2" name="Right Arrow 1"/>
          <p:cNvSpPr/>
          <p:nvPr/>
        </p:nvSpPr>
        <p:spPr bwMode="auto">
          <a:xfrm>
            <a:off x="7391400" y="2667000"/>
            <a:ext cx="1219200" cy="381000"/>
          </a:xfrm>
          <a:prstGeom prst="rightArrow">
            <a:avLst/>
          </a:prstGeom>
          <a:solidFill>
            <a:srgbClr val="FFFF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8" name="Right Arrow 7"/>
          <p:cNvSpPr/>
          <p:nvPr/>
        </p:nvSpPr>
        <p:spPr bwMode="auto">
          <a:xfrm rot="10800000">
            <a:off x="5823857" y="2662052"/>
            <a:ext cx="1219200" cy="381000"/>
          </a:xfrm>
          <a:prstGeom prst="rightArrow">
            <a:avLst/>
          </a:prstGeom>
          <a:solidFill>
            <a:srgbClr val="FFFF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9" name="Right Arrow 8"/>
          <p:cNvSpPr/>
          <p:nvPr/>
        </p:nvSpPr>
        <p:spPr bwMode="auto">
          <a:xfrm>
            <a:off x="1066800" y="2667000"/>
            <a:ext cx="1219200" cy="381000"/>
          </a:xfrm>
          <a:prstGeom prst="rightArrow">
            <a:avLst/>
          </a:prstGeom>
          <a:solidFill>
            <a:srgbClr val="FFFF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CA" dirty="0" smtClean="0"/>
              <a:t>Figures 2.16</a:t>
            </a:r>
            <a:endParaRPr lang="en-US" dirty="0" smtClean="0"/>
          </a:p>
        </p:txBody>
      </p:sp>
      <p:pic>
        <p:nvPicPr>
          <p:cNvPr id="68611" name="Picture 5" descr="15_14"/>
          <p:cNvPicPr>
            <a:picLocks noGrp="1" noChangeAspect="1" noChangeArrowheads="1"/>
          </p:cNvPicPr>
          <p:nvPr>
            <p:ph idx="1"/>
          </p:nvPr>
        </p:nvPicPr>
        <p:blipFill rotWithShape="1">
          <a:blip r:embed="rId2" cstate="print"/>
          <a:srcRect b="3678"/>
          <a:stretch/>
        </p:blipFill>
        <p:spPr bwMode="auto">
          <a:xfrm>
            <a:off x="4953000" y="0"/>
            <a:ext cx="3697288" cy="6605752"/>
          </a:xfrm>
          <a:noFill/>
          <a:ln>
            <a:miter lim="800000"/>
            <a:headEnd/>
            <a:tailEnd/>
          </a:ln>
        </p:spPr>
      </p:pic>
      <p:sp>
        <p:nvSpPr>
          <p:cNvPr id="68612" name="Text Box 7"/>
          <p:cNvSpPr txBox="1">
            <a:spLocks noChangeArrowheads="1"/>
          </p:cNvSpPr>
          <p:nvPr/>
        </p:nvSpPr>
        <p:spPr bwMode="auto">
          <a:xfrm>
            <a:off x="685800" y="3138488"/>
            <a:ext cx="3276600" cy="579437"/>
          </a:xfrm>
          <a:prstGeom prst="rect">
            <a:avLst/>
          </a:prstGeom>
          <a:noFill/>
          <a:ln w="9525">
            <a:noFill/>
            <a:miter lim="800000"/>
            <a:headEnd/>
            <a:tailEnd/>
          </a:ln>
        </p:spPr>
        <p:txBody>
          <a:bodyPr>
            <a:spAutoFit/>
          </a:bodyPr>
          <a:lstStyle/>
          <a:p>
            <a:pPr algn="ctr">
              <a:spcBef>
                <a:spcPct val="50000"/>
              </a:spcBef>
            </a:pPr>
            <a:r>
              <a:rPr lang="en-US" sz="3200" dirty="0"/>
              <a:t>CONVERGENT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CA" dirty="0" smtClean="0"/>
              <a:t>Figure 2.16b</a:t>
            </a:r>
            <a:endParaRPr lang="en-US" dirty="0" smtClean="0"/>
          </a:p>
        </p:txBody>
      </p:sp>
      <p:pic>
        <p:nvPicPr>
          <p:cNvPr id="69635" name="Picture 5" descr="15_14B"/>
          <p:cNvPicPr>
            <a:picLocks noGrp="1" noChangeAspect="1" noChangeArrowheads="1"/>
          </p:cNvPicPr>
          <p:nvPr>
            <p:ph idx="1"/>
          </p:nvPr>
        </p:nvPicPr>
        <p:blipFill>
          <a:blip r:embed="rId2" cstate="print"/>
          <a:srcRect/>
          <a:stretch>
            <a:fillRect/>
          </a:stretch>
        </p:blipFill>
        <p:spPr bwMode="auto">
          <a:xfrm>
            <a:off x="0" y="1066800"/>
            <a:ext cx="9144000" cy="5000625"/>
          </a:xfrm>
          <a:noFill/>
          <a:ln>
            <a:miter lim="800000"/>
            <a:headEnd/>
            <a:tailEnd/>
          </a:ln>
        </p:spPr>
      </p:pic>
      <p:sp>
        <p:nvSpPr>
          <p:cNvPr id="4" name="TextBox 3"/>
          <p:cNvSpPr txBox="1"/>
          <p:nvPr/>
        </p:nvSpPr>
        <p:spPr>
          <a:xfrm>
            <a:off x="1295400" y="304800"/>
            <a:ext cx="3276600" cy="707886"/>
          </a:xfrm>
          <a:prstGeom prst="rect">
            <a:avLst/>
          </a:prstGeom>
          <a:noFill/>
        </p:spPr>
        <p:txBody>
          <a:bodyPr wrap="square" rtlCol="0">
            <a:spAutoFit/>
          </a:bodyPr>
          <a:lstStyle/>
          <a:p>
            <a:pPr algn="ctr"/>
            <a:r>
              <a:rPr lang="en-US" sz="2000" dirty="0" smtClean="0"/>
              <a:t>Convergence</a:t>
            </a:r>
          </a:p>
          <a:p>
            <a:pPr algn="ctr"/>
            <a:r>
              <a:rPr lang="en-US" sz="2000" dirty="0" smtClean="0"/>
              <a:t>Ocean </a:t>
            </a:r>
            <a:r>
              <a:rPr lang="en-US" sz="2000" dirty="0" smtClean="0">
                <a:sym typeface="Wingdings" pitchFamily="2" charset="2"/>
              </a:rPr>
              <a:t>  Ocean</a:t>
            </a:r>
            <a:endParaRPr lang="en-US" sz="20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CA" dirty="0" smtClean="0"/>
              <a:t>Figure 11.23</a:t>
            </a:r>
            <a:endParaRPr lang="en-US" dirty="0" smtClean="0"/>
          </a:p>
        </p:txBody>
      </p:sp>
      <p:pic>
        <p:nvPicPr>
          <p:cNvPr id="70659" name="Picture 3" descr="17_13"/>
          <p:cNvPicPr>
            <a:picLocks noGrp="1" noChangeAspect="1" noChangeArrowheads="1"/>
          </p:cNvPicPr>
          <p:nvPr>
            <p:ph idx="1"/>
          </p:nvPr>
        </p:nvPicPr>
        <p:blipFill>
          <a:blip r:embed="rId2" cstate="print"/>
          <a:srcRect/>
          <a:stretch>
            <a:fillRect/>
          </a:stretch>
        </p:blipFill>
        <p:spPr bwMode="auto">
          <a:xfrm>
            <a:off x="0" y="1219200"/>
            <a:ext cx="9144000" cy="4629150"/>
          </a:xfrm>
          <a:noFill/>
          <a:ln>
            <a:miter lim="800000"/>
            <a:headEnd/>
            <a:tailEnd/>
          </a:ln>
        </p:spPr>
      </p:pic>
      <p:sp>
        <p:nvSpPr>
          <p:cNvPr id="4" name="TextBox 3"/>
          <p:cNvSpPr txBox="1"/>
          <p:nvPr/>
        </p:nvSpPr>
        <p:spPr>
          <a:xfrm>
            <a:off x="1295400" y="304800"/>
            <a:ext cx="3276600" cy="707886"/>
          </a:xfrm>
          <a:prstGeom prst="rect">
            <a:avLst/>
          </a:prstGeom>
          <a:noFill/>
        </p:spPr>
        <p:txBody>
          <a:bodyPr wrap="square" rtlCol="0">
            <a:spAutoFit/>
          </a:bodyPr>
          <a:lstStyle/>
          <a:p>
            <a:pPr algn="ctr"/>
            <a:r>
              <a:rPr lang="en-US" sz="2000" dirty="0" smtClean="0"/>
              <a:t>Convergence</a:t>
            </a:r>
          </a:p>
          <a:p>
            <a:pPr algn="ctr"/>
            <a:r>
              <a:rPr lang="en-US" sz="2000" dirty="0" smtClean="0"/>
              <a:t>Ocean </a:t>
            </a:r>
            <a:r>
              <a:rPr lang="en-US" sz="2000" dirty="0" smtClean="0">
                <a:sym typeface="Wingdings" pitchFamily="2" charset="2"/>
              </a:rPr>
              <a:t>  Ocean</a:t>
            </a:r>
            <a:endParaRPr lang="en-US" sz="2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CA" dirty="0" smtClean="0"/>
              <a:t>Figure 2.16a</a:t>
            </a:r>
            <a:endParaRPr lang="en-US" dirty="0" smtClean="0"/>
          </a:p>
        </p:txBody>
      </p:sp>
      <p:pic>
        <p:nvPicPr>
          <p:cNvPr id="71683" name="Picture 5" descr="15_14A"/>
          <p:cNvPicPr>
            <a:picLocks noGrp="1" noChangeAspect="1" noChangeArrowheads="1"/>
          </p:cNvPicPr>
          <p:nvPr>
            <p:ph idx="1"/>
          </p:nvPr>
        </p:nvPicPr>
        <p:blipFill>
          <a:blip r:embed="rId2" cstate="print"/>
          <a:srcRect/>
          <a:stretch>
            <a:fillRect/>
          </a:stretch>
        </p:blipFill>
        <p:spPr bwMode="auto">
          <a:xfrm>
            <a:off x="0" y="304800"/>
            <a:ext cx="9144000" cy="5989638"/>
          </a:xfrm>
          <a:noFill/>
          <a:ln>
            <a:miter lim="800000"/>
            <a:headEnd/>
            <a:tailEnd/>
          </a:ln>
        </p:spPr>
      </p:pic>
      <p:sp>
        <p:nvSpPr>
          <p:cNvPr id="4" name="TextBox 3"/>
          <p:cNvSpPr txBox="1"/>
          <p:nvPr/>
        </p:nvSpPr>
        <p:spPr>
          <a:xfrm>
            <a:off x="1295400" y="304800"/>
            <a:ext cx="3276600" cy="707886"/>
          </a:xfrm>
          <a:prstGeom prst="rect">
            <a:avLst/>
          </a:prstGeom>
          <a:noFill/>
        </p:spPr>
        <p:txBody>
          <a:bodyPr wrap="square" rtlCol="0">
            <a:spAutoFit/>
          </a:bodyPr>
          <a:lstStyle/>
          <a:p>
            <a:pPr algn="ctr"/>
            <a:r>
              <a:rPr lang="en-US" sz="2000" dirty="0" smtClean="0"/>
              <a:t>Convergence</a:t>
            </a:r>
          </a:p>
          <a:p>
            <a:pPr algn="ctr"/>
            <a:r>
              <a:rPr lang="en-US" sz="2000" dirty="0" smtClean="0"/>
              <a:t>Ocean </a:t>
            </a:r>
            <a:r>
              <a:rPr lang="en-US" sz="2000" dirty="0" smtClean="0">
                <a:sym typeface="Wingdings" pitchFamily="2" charset="2"/>
              </a:rPr>
              <a:t>  Continent</a:t>
            </a:r>
            <a:endParaRPr lang="en-US" sz="20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CA" dirty="0" smtClean="0"/>
              <a:t>Figure 11.24</a:t>
            </a:r>
            <a:endParaRPr lang="en-US" dirty="0" smtClean="0"/>
          </a:p>
        </p:txBody>
      </p:sp>
      <p:pic>
        <p:nvPicPr>
          <p:cNvPr id="72707" name="Picture 3" descr="17_14"/>
          <p:cNvPicPr>
            <a:picLocks noGrp="1" noChangeAspect="1" noChangeArrowheads="1"/>
          </p:cNvPicPr>
          <p:nvPr>
            <p:ph idx="1"/>
          </p:nvPr>
        </p:nvPicPr>
        <p:blipFill rotWithShape="1">
          <a:blip r:embed="rId2" cstate="print"/>
          <a:srcRect b="3448"/>
          <a:stretch/>
        </p:blipFill>
        <p:spPr bwMode="auto">
          <a:xfrm>
            <a:off x="3155950" y="0"/>
            <a:ext cx="4921250" cy="6621517"/>
          </a:xfrm>
          <a:noFill/>
          <a:ln>
            <a:miter lim="800000"/>
            <a:headEnd/>
            <a:tailEnd/>
          </a:ln>
        </p:spPr>
      </p:pic>
      <p:sp>
        <p:nvSpPr>
          <p:cNvPr id="4" name="TextBox 3"/>
          <p:cNvSpPr txBox="1"/>
          <p:nvPr/>
        </p:nvSpPr>
        <p:spPr>
          <a:xfrm>
            <a:off x="0" y="3075057"/>
            <a:ext cx="3276600" cy="707886"/>
          </a:xfrm>
          <a:prstGeom prst="rect">
            <a:avLst/>
          </a:prstGeom>
          <a:noFill/>
        </p:spPr>
        <p:txBody>
          <a:bodyPr wrap="square" rtlCol="0">
            <a:spAutoFit/>
          </a:bodyPr>
          <a:lstStyle/>
          <a:p>
            <a:pPr algn="ctr"/>
            <a:r>
              <a:rPr lang="en-US" sz="2000" dirty="0" smtClean="0"/>
              <a:t>Convergence</a:t>
            </a:r>
          </a:p>
          <a:p>
            <a:pPr algn="ctr"/>
            <a:r>
              <a:rPr lang="en-US" sz="2000" dirty="0" smtClean="0"/>
              <a:t>Ocean </a:t>
            </a:r>
            <a:r>
              <a:rPr lang="en-US" sz="2000" dirty="0" smtClean="0">
                <a:sym typeface="Wingdings" pitchFamily="2" charset="2"/>
              </a:rPr>
              <a:t>  Continent</a:t>
            </a:r>
            <a:endParaRPr lang="en-US" sz="20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73731"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77154" name="Picture 2" descr="File:Profil-Nordafall-Alpen.jpg">
            <a:hlinkClick r:id="rId4"/>
          </p:cNvPr>
          <p:cNvPicPr>
            <a:picLocks noChangeAspect="1" noChangeArrowheads="1"/>
          </p:cNvPicPr>
          <p:nvPr/>
        </p:nvPicPr>
        <p:blipFill>
          <a:blip r:embed="rId5" cstate="print">
            <a:lum bright="-15000" contrast="20000"/>
          </a:blip>
          <a:srcRect b="23445"/>
          <a:stretch>
            <a:fillRect/>
          </a:stretch>
        </p:blipFill>
        <p:spPr bwMode="auto">
          <a:xfrm>
            <a:off x="762000" y="533400"/>
            <a:ext cx="7620000" cy="1524000"/>
          </a:xfrm>
          <a:prstGeom prst="rect">
            <a:avLst/>
          </a:prstGeom>
          <a:noFill/>
          <a:effectLst>
            <a:outerShdw blurRad="50800" dist="38100" dir="2700000" algn="tl" rotWithShape="0">
              <a:prstClr val="black">
                <a:alpha val="40000"/>
              </a:prstClr>
            </a:outerShdw>
          </a:effectLst>
        </p:spPr>
      </p:pic>
      <p:sp>
        <p:nvSpPr>
          <p:cNvPr id="3" name="Rectangle 2"/>
          <p:cNvSpPr/>
          <p:nvPr/>
        </p:nvSpPr>
        <p:spPr>
          <a:xfrm>
            <a:off x="800100" y="2057400"/>
            <a:ext cx="7543800" cy="830997"/>
          </a:xfrm>
          <a:prstGeom prst="rect">
            <a:avLst/>
          </a:prstGeom>
          <a:noFill/>
        </p:spPr>
        <p:txBody>
          <a:bodyPr wrap="square">
            <a:spAutoFit/>
          </a:bodyPr>
          <a:lstStyle/>
          <a:p>
            <a:r>
              <a:rPr lang="en-US" dirty="0" smtClean="0">
                <a:solidFill>
                  <a:schemeClr val="tx1"/>
                </a:solidFill>
              </a:rPr>
              <a:t>Field </a:t>
            </a:r>
            <a:r>
              <a:rPr lang="en-US" dirty="0">
                <a:solidFill>
                  <a:schemeClr val="tx1"/>
                </a:solidFill>
              </a:rPr>
              <a:t>mapping in the Swiss Alps and the North American Appalachians demonstrated </a:t>
            </a:r>
            <a:r>
              <a:rPr lang="en-US" u="sng" dirty="0">
                <a:solidFill>
                  <a:schemeClr val="tx1"/>
                </a:solidFill>
              </a:rPr>
              <a:t>hundreds of miles </a:t>
            </a:r>
            <a:r>
              <a:rPr lang="en-US" u="sng" dirty="0" smtClean="0">
                <a:solidFill>
                  <a:schemeClr val="tx1"/>
                </a:solidFill>
              </a:rPr>
              <a:t>of shortening </a:t>
            </a:r>
            <a:r>
              <a:rPr lang="en-US" dirty="0">
                <a:solidFill>
                  <a:schemeClr val="tx1"/>
                </a:solidFill>
              </a:rPr>
              <a:t>of </a:t>
            </a:r>
            <a:r>
              <a:rPr lang="en-US" dirty="0" smtClean="0">
                <a:solidFill>
                  <a:schemeClr val="tx1"/>
                </a:solidFill>
              </a:rPr>
              <a:t>strata - requiring </a:t>
            </a:r>
            <a:r>
              <a:rPr lang="en-US" dirty="0">
                <a:solidFill>
                  <a:schemeClr val="tx1"/>
                </a:solidFill>
              </a:rPr>
              <a:t>impossibly huge amounts of terrestrial contraction to explain.</a:t>
            </a:r>
          </a:p>
        </p:txBody>
      </p:sp>
      <p:pic>
        <p:nvPicPr>
          <p:cNvPr id="4" name="Picture 2" descr="File:Pierre and Marie Curie.jpg">
            <a:hlinkClick r:id="rId6"/>
          </p:cNvPr>
          <p:cNvPicPr>
            <a:picLocks noChangeAspect="1" noChangeArrowheads="1"/>
          </p:cNvPicPr>
          <p:nvPr/>
        </p:nvPicPr>
        <p:blipFill>
          <a:blip r:embed="rId7" cstate="print"/>
          <a:srcRect/>
          <a:stretch>
            <a:fillRect/>
          </a:stretch>
        </p:blipFill>
        <p:spPr bwMode="auto">
          <a:xfrm>
            <a:off x="396240" y="3200400"/>
            <a:ext cx="4175760" cy="2609850"/>
          </a:xfrm>
          <a:prstGeom prst="rect">
            <a:avLst/>
          </a:prstGeom>
          <a:noFill/>
          <a:effectLst>
            <a:outerShdw blurRad="50800" dist="38100" dir="2700000" algn="tl" rotWithShape="0">
              <a:prstClr val="black">
                <a:alpha val="40000"/>
              </a:prstClr>
            </a:outerShdw>
          </a:effectLst>
        </p:spPr>
      </p:pic>
      <p:sp>
        <p:nvSpPr>
          <p:cNvPr id="5" name="TextBox 4"/>
          <p:cNvSpPr txBox="1"/>
          <p:nvPr/>
        </p:nvSpPr>
        <p:spPr>
          <a:xfrm>
            <a:off x="381000" y="5943600"/>
            <a:ext cx="4191000" cy="584775"/>
          </a:xfrm>
          <a:prstGeom prst="rect">
            <a:avLst/>
          </a:prstGeom>
          <a:noFill/>
        </p:spPr>
        <p:txBody>
          <a:bodyPr wrap="square" rtlCol="0">
            <a:spAutoFit/>
          </a:bodyPr>
          <a:lstStyle/>
          <a:p>
            <a:r>
              <a:rPr lang="en-US" dirty="0" smtClean="0">
                <a:solidFill>
                  <a:schemeClr val="tx1"/>
                </a:solidFill>
              </a:rPr>
              <a:t>Discovery of radioactivity provides an </a:t>
            </a:r>
            <a:r>
              <a:rPr lang="en-US" u="sng" dirty="0" smtClean="0">
                <a:solidFill>
                  <a:schemeClr val="tx1"/>
                </a:solidFill>
              </a:rPr>
              <a:t>internal source of heat</a:t>
            </a:r>
            <a:r>
              <a:rPr lang="en-US" dirty="0" smtClean="0">
                <a:solidFill>
                  <a:schemeClr val="tx1"/>
                </a:solidFill>
              </a:rPr>
              <a:t>.</a:t>
            </a:r>
            <a:endParaRPr lang="en-US" dirty="0">
              <a:solidFill>
                <a:schemeClr val="tx1"/>
              </a:solidFill>
            </a:endParaRPr>
          </a:p>
        </p:txBody>
      </p:sp>
      <p:sp>
        <p:nvSpPr>
          <p:cNvPr id="6" name="TextBox 5"/>
          <p:cNvSpPr txBox="1"/>
          <p:nvPr/>
        </p:nvSpPr>
        <p:spPr>
          <a:xfrm>
            <a:off x="3048000" y="3429000"/>
            <a:ext cx="1524000" cy="523220"/>
          </a:xfrm>
          <a:prstGeom prst="rect">
            <a:avLst/>
          </a:prstGeom>
          <a:noFill/>
        </p:spPr>
        <p:txBody>
          <a:bodyPr wrap="square" rtlCol="0">
            <a:spAutoFit/>
          </a:bodyPr>
          <a:lstStyle/>
          <a:p>
            <a:pPr algn="ctr"/>
            <a:r>
              <a:rPr lang="en-US" sz="1400" dirty="0" smtClean="0">
                <a:solidFill>
                  <a:schemeClr val="bg1"/>
                </a:solidFill>
              </a:rPr>
              <a:t>Pierre and Marie Currie</a:t>
            </a:r>
            <a:endParaRPr lang="en-US" sz="1400" dirty="0">
              <a:solidFill>
                <a:schemeClr val="bg1"/>
              </a:solidFill>
            </a:endParaRPr>
          </a:p>
        </p:txBody>
      </p:sp>
      <p:pic>
        <p:nvPicPr>
          <p:cNvPr id="177158" name="Picture 6" descr="model of isostasy"/>
          <p:cNvPicPr>
            <a:picLocks noChangeAspect="1" noChangeArrowheads="1"/>
          </p:cNvPicPr>
          <p:nvPr/>
        </p:nvPicPr>
        <p:blipFill>
          <a:blip r:embed="rId8" cstate="print">
            <a:lum bright="-15000" contrast="10000"/>
          </a:blip>
          <a:srcRect/>
          <a:stretch>
            <a:fillRect/>
          </a:stretch>
        </p:blipFill>
        <p:spPr bwMode="auto">
          <a:xfrm>
            <a:off x="4800600" y="3200400"/>
            <a:ext cx="4134385" cy="3009900"/>
          </a:xfrm>
          <a:prstGeom prst="rect">
            <a:avLst/>
          </a:prstGeom>
          <a:noFill/>
          <a:effectLst>
            <a:outerShdw blurRad="50800" dist="38100" dir="2700000" algn="tl" rotWithShape="0">
              <a:prstClr val="black">
                <a:alpha val="40000"/>
              </a:prstClr>
            </a:outerShdw>
          </a:effectLst>
        </p:spPr>
      </p:pic>
      <p:sp>
        <p:nvSpPr>
          <p:cNvPr id="10" name="TextBox 9"/>
          <p:cNvSpPr txBox="1"/>
          <p:nvPr/>
        </p:nvSpPr>
        <p:spPr>
          <a:xfrm>
            <a:off x="4953000" y="6273225"/>
            <a:ext cx="3886200" cy="338554"/>
          </a:xfrm>
          <a:prstGeom prst="rect">
            <a:avLst/>
          </a:prstGeom>
          <a:noFill/>
        </p:spPr>
        <p:txBody>
          <a:bodyPr wrap="square" rtlCol="0">
            <a:spAutoFit/>
          </a:bodyPr>
          <a:lstStyle/>
          <a:p>
            <a:pPr algn="ctr"/>
            <a:r>
              <a:rPr lang="en-US" dirty="0" smtClean="0">
                <a:solidFill>
                  <a:schemeClr val="tx1"/>
                </a:solidFill>
              </a:rPr>
              <a:t>Isostasy – </a:t>
            </a:r>
            <a:r>
              <a:rPr lang="en-US" u="sng" dirty="0" smtClean="0">
                <a:solidFill>
                  <a:schemeClr val="tx1"/>
                </a:solidFill>
              </a:rPr>
              <a:t>crust buoyantly supported</a:t>
            </a:r>
            <a:endParaRPr lang="en-US" u="sng" dirty="0">
              <a:solidFill>
                <a:schemeClr val="tx1"/>
              </a:solidFill>
            </a:endParaRPr>
          </a:p>
        </p:txBody>
      </p:sp>
      <p:pic>
        <p:nvPicPr>
          <p:cNvPr id="177160" name="Picture 8" descr="http://www.trincoll.edu/~cgeiss/GEOS_112/isostasy/balticnow.gif"/>
          <p:cNvPicPr>
            <a:picLocks noChangeAspect="1" noChangeArrowheads="1"/>
          </p:cNvPicPr>
          <p:nvPr/>
        </p:nvPicPr>
        <p:blipFill>
          <a:blip r:embed="rId9" cstate="print"/>
          <a:srcRect/>
          <a:stretch>
            <a:fillRect/>
          </a:stretch>
        </p:blipFill>
        <p:spPr bwMode="auto">
          <a:xfrm>
            <a:off x="7408235" y="2743200"/>
            <a:ext cx="1354765" cy="1721820"/>
          </a:xfrm>
          <a:prstGeom prst="rect">
            <a:avLst/>
          </a:prstGeom>
          <a:noFill/>
          <a:effectLst>
            <a:outerShdw blurRad="50800" dist="38100" dir="2700000" algn="tl" rotWithShape="0">
              <a:prstClr val="black">
                <a:alpha val="40000"/>
              </a:prstClr>
            </a:outerShdw>
          </a:effectLst>
        </p:spPr>
      </p:pic>
      <p:sp>
        <p:nvSpPr>
          <p:cNvPr id="12" name="Rectangle 11"/>
          <p:cNvSpPr/>
          <p:nvPr/>
        </p:nvSpPr>
        <p:spPr>
          <a:xfrm>
            <a:off x="2734093" y="0"/>
            <a:ext cx="3675814" cy="461665"/>
          </a:xfrm>
          <a:prstGeom prst="rect">
            <a:avLst/>
          </a:prstGeom>
        </p:spPr>
        <p:txBody>
          <a:bodyPr wrap="none">
            <a:spAutoFit/>
          </a:bodyPr>
          <a:lstStyle/>
          <a:p>
            <a:r>
              <a:rPr lang="en-US" sz="2400" u="sng" dirty="0" smtClean="0">
                <a:solidFill>
                  <a:schemeClr val="tx1"/>
                </a:solidFill>
              </a:rPr>
              <a:t>Contraction Abandoned</a:t>
            </a:r>
            <a:endParaRPr lang="en-US" sz="2400" u="sng"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74755"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
        <p:nvSpPr>
          <p:cNvPr id="74756" name="Text Box 4"/>
          <p:cNvSpPr txBox="1">
            <a:spLocks noChangeArrowheads="1"/>
          </p:cNvSpPr>
          <p:nvPr/>
        </p:nvSpPr>
        <p:spPr bwMode="auto">
          <a:xfrm rot="-2646812">
            <a:off x="2057400" y="1981200"/>
            <a:ext cx="2057400" cy="336550"/>
          </a:xfrm>
          <a:prstGeom prst="rect">
            <a:avLst/>
          </a:prstGeom>
          <a:noFill/>
          <a:ln w="9525">
            <a:noFill/>
            <a:miter lim="800000"/>
            <a:headEnd/>
            <a:tailEnd/>
          </a:ln>
        </p:spPr>
        <p:txBody>
          <a:bodyPr>
            <a:spAutoFit/>
          </a:bodyPr>
          <a:lstStyle/>
          <a:p>
            <a:pPr algn="ctr">
              <a:spcBef>
                <a:spcPct val="50000"/>
              </a:spcBef>
            </a:pPr>
            <a:r>
              <a:rPr lang="en-US"/>
              <a:t>T R E N C H</a:t>
            </a:r>
          </a:p>
        </p:txBody>
      </p:sp>
      <p:sp>
        <p:nvSpPr>
          <p:cNvPr id="74757" name="Freeform 5"/>
          <p:cNvSpPr>
            <a:spLocks/>
          </p:cNvSpPr>
          <p:nvPr/>
        </p:nvSpPr>
        <p:spPr bwMode="auto">
          <a:xfrm>
            <a:off x="2057400" y="1219200"/>
            <a:ext cx="2514600" cy="2359025"/>
          </a:xfrm>
          <a:custGeom>
            <a:avLst/>
            <a:gdLst>
              <a:gd name="T0" fmla="*/ 2147483647 w 1632"/>
              <a:gd name="T1" fmla="*/ 0 h 1488"/>
              <a:gd name="T2" fmla="*/ 2147483647 w 1632"/>
              <a:gd name="T3" fmla="*/ 2147483647 h 1488"/>
              <a:gd name="T4" fmla="*/ 0 w 1632"/>
              <a:gd name="T5" fmla="*/ 2147483647 h 1488"/>
              <a:gd name="T6" fmla="*/ 0 60000 65536"/>
              <a:gd name="T7" fmla="*/ 0 60000 65536"/>
              <a:gd name="T8" fmla="*/ 0 60000 65536"/>
              <a:gd name="T9" fmla="*/ 0 w 1632"/>
              <a:gd name="T10" fmla="*/ 0 h 1488"/>
              <a:gd name="T11" fmla="*/ 1632 w 1632"/>
              <a:gd name="T12" fmla="*/ 1488 h 1488"/>
            </a:gdLst>
            <a:ahLst/>
            <a:cxnLst>
              <a:cxn ang="T6">
                <a:pos x="T0" y="T1"/>
              </a:cxn>
              <a:cxn ang="T7">
                <a:pos x="T2" y="T3"/>
              </a:cxn>
              <a:cxn ang="T8">
                <a:pos x="T4" y="T5"/>
              </a:cxn>
            </a:cxnLst>
            <a:rect l="T9" t="T10" r="T11" b="T12"/>
            <a:pathLst>
              <a:path w="1632" h="1488">
                <a:moveTo>
                  <a:pt x="1632" y="0"/>
                </a:moveTo>
                <a:cubicBezTo>
                  <a:pt x="1360" y="164"/>
                  <a:pt x="1088" y="328"/>
                  <a:pt x="816" y="576"/>
                </a:cubicBezTo>
                <a:cubicBezTo>
                  <a:pt x="544" y="824"/>
                  <a:pt x="136" y="1336"/>
                  <a:pt x="0" y="1488"/>
                </a:cubicBezTo>
              </a:path>
            </a:pathLst>
          </a:custGeom>
          <a:noFill/>
          <a:ln w="38100">
            <a:solidFill>
              <a:srgbClr val="FF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75779"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
        <p:nvSpPr>
          <p:cNvPr id="75780" name="Text Box 4"/>
          <p:cNvSpPr txBox="1">
            <a:spLocks noChangeArrowheads="1"/>
          </p:cNvSpPr>
          <p:nvPr/>
        </p:nvSpPr>
        <p:spPr bwMode="auto">
          <a:xfrm rot="-2646812">
            <a:off x="2057400" y="1981200"/>
            <a:ext cx="2057400" cy="336550"/>
          </a:xfrm>
          <a:prstGeom prst="rect">
            <a:avLst/>
          </a:prstGeom>
          <a:noFill/>
          <a:ln w="9525">
            <a:noFill/>
            <a:miter lim="800000"/>
            <a:headEnd/>
            <a:tailEnd/>
          </a:ln>
        </p:spPr>
        <p:txBody>
          <a:bodyPr>
            <a:spAutoFit/>
          </a:bodyPr>
          <a:lstStyle/>
          <a:p>
            <a:pPr algn="ctr">
              <a:spcBef>
                <a:spcPct val="50000"/>
              </a:spcBef>
            </a:pPr>
            <a:r>
              <a:rPr lang="en-US">
                <a:solidFill>
                  <a:schemeClr val="tx1"/>
                </a:solidFill>
              </a:rPr>
              <a:t>T R E N C H</a:t>
            </a:r>
          </a:p>
        </p:txBody>
      </p:sp>
      <p:sp>
        <p:nvSpPr>
          <p:cNvPr id="75781" name="Text Box 6"/>
          <p:cNvSpPr txBox="1">
            <a:spLocks noChangeArrowheads="1"/>
          </p:cNvSpPr>
          <p:nvPr/>
        </p:nvSpPr>
        <p:spPr bwMode="auto">
          <a:xfrm rot="2400820">
            <a:off x="1066795" y="5201307"/>
            <a:ext cx="3906410" cy="338554"/>
          </a:xfrm>
          <a:prstGeom prst="rect">
            <a:avLst/>
          </a:prstGeom>
          <a:noFill/>
          <a:ln w="38100">
            <a:noFill/>
            <a:miter lim="800000"/>
            <a:headEnd/>
            <a:tailEnd/>
          </a:ln>
        </p:spPr>
        <p:txBody>
          <a:bodyPr wrap="square">
            <a:spAutoFit/>
          </a:bodyPr>
          <a:lstStyle/>
          <a:p>
            <a:pPr algn="ctr">
              <a:spcBef>
                <a:spcPct val="50000"/>
              </a:spcBef>
            </a:pPr>
            <a:r>
              <a:rPr lang="en-US" dirty="0" smtClean="0"/>
              <a:t>SHALLOW TO DEEP EARTHQUAKES</a:t>
            </a:r>
            <a:endParaRPr lang="en-US" dirty="0"/>
          </a:p>
        </p:txBody>
      </p:sp>
      <p:sp>
        <p:nvSpPr>
          <p:cNvPr id="75782" name="AutoShape 7"/>
          <p:cNvSpPr>
            <a:spLocks noChangeArrowheads="1"/>
          </p:cNvSpPr>
          <p:nvPr/>
        </p:nvSpPr>
        <p:spPr bwMode="auto">
          <a:xfrm>
            <a:off x="685800" y="3276600"/>
            <a:ext cx="304800" cy="304800"/>
          </a:xfrm>
          <a:prstGeom prst="irregularSeal2">
            <a:avLst/>
          </a:prstGeom>
          <a:noFill/>
          <a:ln w="38100">
            <a:solidFill>
              <a:srgbClr val="FF0000"/>
            </a:solidFill>
            <a:miter lim="800000"/>
            <a:headEnd/>
            <a:tailEnd/>
          </a:ln>
        </p:spPr>
        <p:txBody>
          <a:bodyPr wrap="none" anchor="ctr"/>
          <a:lstStyle/>
          <a:p>
            <a:pPr algn="ctr"/>
            <a:endParaRPr lang="en-US"/>
          </a:p>
        </p:txBody>
      </p:sp>
      <p:sp>
        <p:nvSpPr>
          <p:cNvPr id="75783" name="AutoShape 8"/>
          <p:cNvSpPr>
            <a:spLocks noChangeArrowheads="1"/>
          </p:cNvSpPr>
          <p:nvPr/>
        </p:nvSpPr>
        <p:spPr bwMode="auto">
          <a:xfrm rot="-1961968">
            <a:off x="1165225" y="3551238"/>
            <a:ext cx="152400" cy="152400"/>
          </a:xfrm>
          <a:prstGeom prst="irregularSeal2">
            <a:avLst/>
          </a:prstGeom>
          <a:noFill/>
          <a:ln w="38100">
            <a:solidFill>
              <a:srgbClr val="FF0000"/>
            </a:solidFill>
            <a:miter lim="800000"/>
            <a:headEnd/>
            <a:tailEnd/>
          </a:ln>
        </p:spPr>
        <p:txBody>
          <a:bodyPr wrap="none" anchor="ctr"/>
          <a:lstStyle/>
          <a:p>
            <a:pPr algn="ctr"/>
            <a:endParaRPr lang="en-US"/>
          </a:p>
        </p:txBody>
      </p:sp>
      <p:sp>
        <p:nvSpPr>
          <p:cNvPr id="75784" name="AutoShape 9"/>
          <p:cNvSpPr>
            <a:spLocks noChangeArrowheads="1"/>
          </p:cNvSpPr>
          <p:nvPr/>
        </p:nvSpPr>
        <p:spPr bwMode="auto">
          <a:xfrm rot="-1961968">
            <a:off x="2895600" y="4648200"/>
            <a:ext cx="152400" cy="152400"/>
          </a:xfrm>
          <a:prstGeom prst="irregularSeal2">
            <a:avLst/>
          </a:prstGeom>
          <a:noFill/>
          <a:ln w="38100">
            <a:solidFill>
              <a:srgbClr val="FF0000"/>
            </a:solidFill>
            <a:miter lim="800000"/>
            <a:headEnd/>
            <a:tailEnd/>
          </a:ln>
        </p:spPr>
        <p:txBody>
          <a:bodyPr wrap="none" anchor="ctr"/>
          <a:lstStyle/>
          <a:p>
            <a:pPr algn="ctr"/>
            <a:endParaRPr lang="en-US"/>
          </a:p>
        </p:txBody>
      </p:sp>
      <p:sp>
        <p:nvSpPr>
          <p:cNvPr id="75785" name="AutoShape 10"/>
          <p:cNvSpPr>
            <a:spLocks noChangeArrowheads="1"/>
          </p:cNvSpPr>
          <p:nvPr/>
        </p:nvSpPr>
        <p:spPr bwMode="auto">
          <a:xfrm rot="4826174">
            <a:off x="4160838" y="5589588"/>
            <a:ext cx="190500" cy="266700"/>
          </a:xfrm>
          <a:prstGeom prst="irregularSeal2">
            <a:avLst/>
          </a:prstGeom>
          <a:noFill/>
          <a:ln w="38100">
            <a:solidFill>
              <a:srgbClr val="FF0000"/>
            </a:solidFill>
            <a:miter lim="800000"/>
            <a:headEnd/>
            <a:tailEnd/>
          </a:ln>
        </p:spPr>
        <p:txBody>
          <a:bodyPr wrap="none" anchor="ctr"/>
          <a:lstStyle/>
          <a:p>
            <a:pPr algn="ctr"/>
            <a:endParaRPr lang="en-US"/>
          </a:p>
        </p:txBody>
      </p:sp>
      <p:sp>
        <p:nvSpPr>
          <p:cNvPr id="75786" name="AutoShape 11"/>
          <p:cNvSpPr>
            <a:spLocks noChangeArrowheads="1"/>
          </p:cNvSpPr>
          <p:nvPr/>
        </p:nvSpPr>
        <p:spPr bwMode="auto">
          <a:xfrm rot="-1961968">
            <a:off x="1600200" y="3429000"/>
            <a:ext cx="304800" cy="381000"/>
          </a:xfrm>
          <a:prstGeom prst="irregularSeal2">
            <a:avLst/>
          </a:prstGeom>
          <a:noFill/>
          <a:ln w="38100">
            <a:solidFill>
              <a:srgbClr val="FF0000"/>
            </a:solidFill>
            <a:miter lim="800000"/>
            <a:headEnd/>
            <a:tailEnd/>
          </a:ln>
        </p:spPr>
        <p:txBody>
          <a:bodyPr wrap="none" anchor="ctr"/>
          <a:lstStyle/>
          <a:p>
            <a:pPr algn="ctr"/>
            <a:endParaRPr lang="en-US"/>
          </a:p>
        </p:txBody>
      </p:sp>
      <p:sp>
        <p:nvSpPr>
          <p:cNvPr id="75787" name="AutoShape 12"/>
          <p:cNvSpPr>
            <a:spLocks noChangeArrowheads="1"/>
          </p:cNvSpPr>
          <p:nvPr/>
        </p:nvSpPr>
        <p:spPr bwMode="auto">
          <a:xfrm rot="-1961968">
            <a:off x="2514600" y="4343400"/>
            <a:ext cx="304800" cy="381000"/>
          </a:xfrm>
          <a:prstGeom prst="irregularSeal2">
            <a:avLst/>
          </a:prstGeom>
          <a:noFill/>
          <a:ln w="38100">
            <a:solidFill>
              <a:srgbClr val="FF0000"/>
            </a:solidFill>
            <a:miter lim="800000"/>
            <a:headEnd/>
            <a:tailEnd/>
          </a:ln>
        </p:spPr>
        <p:txBody>
          <a:bodyPr wrap="none" anchor="ctr"/>
          <a:lstStyle/>
          <a:p>
            <a:pPr algn="ctr"/>
            <a:endParaRPr lang="en-US"/>
          </a:p>
        </p:txBody>
      </p:sp>
      <p:sp>
        <p:nvSpPr>
          <p:cNvPr id="75788" name="AutoShape 13"/>
          <p:cNvSpPr>
            <a:spLocks noChangeArrowheads="1"/>
          </p:cNvSpPr>
          <p:nvPr/>
        </p:nvSpPr>
        <p:spPr bwMode="auto">
          <a:xfrm rot="-1961968">
            <a:off x="3200400" y="4648200"/>
            <a:ext cx="304800" cy="381000"/>
          </a:xfrm>
          <a:prstGeom prst="irregularSeal2">
            <a:avLst/>
          </a:prstGeom>
          <a:noFill/>
          <a:ln w="38100">
            <a:solidFill>
              <a:srgbClr val="FF0000"/>
            </a:solidFill>
            <a:miter lim="800000"/>
            <a:headEnd/>
            <a:tailEnd/>
          </a:ln>
        </p:spPr>
        <p:txBody>
          <a:bodyPr wrap="none" anchor="ctr"/>
          <a:lstStyle/>
          <a:p>
            <a:pPr algn="ctr"/>
            <a:endParaRPr lang="en-US"/>
          </a:p>
        </p:txBody>
      </p:sp>
      <p:sp>
        <p:nvSpPr>
          <p:cNvPr id="75789" name="AutoShape 14"/>
          <p:cNvSpPr>
            <a:spLocks noChangeArrowheads="1"/>
          </p:cNvSpPr>
          <p:nvPr/>
        </p:nvSpPr>
        <p:spPr bwMode="auto">
          <a:xfrm rot="-1961968">
            <a:off x="3657600" y="5257800"/>
            <a:ext cx="304800" cy="228600"/>
          </a:xfrm>
          <a:prstGeom prst="irregularSeal2">
            <a:avLst/>
          </a:prstGeom>
          <a:noFill/>
          <a:ln w="38100">
            <a:solidFill>
              <a:srgbClr val="FF0000"/>
            </a:solidFill>
            <a:miter lim="800000"/>
            <a:headEnd/>
            <a:tailEnd/>
          </a:ln>
        </p:spPr>
        <p:txBody>
          <a:bodyPr wrap="none" anchor="ctr"/>
          <a:lstStyle/>
          <a:p>
            <a:pPr algn="ctr"/>
            <a:endParaRPr lang="en-US"/>
          </a:p>
        </p:txBody>
      </p:sp>
      <p:sp>
        <p:nvSpPr>
          <p:cNvPr id="75790" name="AutoShape 15"/>
          <p:cNvSpPr>
            <a:spLocks noChangeArrowheads="1"/>
          </p:cNvSpPr>
          <p:nvPr/>
        </p:nvSpPr>
        <p:spPr bwMode="auto">
          <a:xfrm rot="-7657204">
            <a:off x="4511675" y="5895975"/>
            <a:ext cx="255588" cy="192088"/>
          </a:xfrm>
          <a:prstGeom prst="irregularSeal2">
            <a:avLst/>
          </a:prstGeom>
          <a:noFill/>
          <a:ln w="38100">
            <a:solidFill>
              <a:srgbClr val="FF0000"/>
            </a:solidFill>
            <a:miter lim="800000"/>
            <a:headEnd/>
            <a:tailEnd/>
          </a:ln>
        </p:spPr>
        <p:txBody>
          <a:bodyPr wrap="none" anchor="ctr"/>
          <a:lstStyle/>
          <a:p>
            <a:pPr algn="ctr"/>
            <a:endParaRPr lang="en-US"/>
          </a:p>
        </p:txBody>
      </p:sp>
      <p:sp>
        <p:nvSpPr>
          <p:cNvPr id="75791" name="AutoShape 16"/>
          <p:cNvSpPr>
            <a:spLocks noChangeArrowheads="1"/>
          </p:cNvSpPr>
          <p:nvPr/>
        </p:nvSpPr>
        <p:spPr bwMode="auto">
          <a:xfrm rot="-1961968">
            <a:off x="5105400" y="6477000"/>
            <a:ext cx="198438" cy="254000"/>
          </a:xfrm>
          <a:prstGeom prst="irregularSeal2">
            <a:avLst/>
          </a:prstGeom>
          <a:noFill/>
          <a:ln w="38100">
            <a:solidFill>
              <a:srgbClr val="FF0000"/>
            </a:solidFill>
            <a:miter lim="800000"/>
            <a:headEnd/>
            <a:tailEnd/>
          </a:ln>
        </p:spPr>
        <p:txBody>
          <a:bodyPr wrap="none" anchor="ctr"/>
          <a:lstStyle/>
          <a:p>
            <a:pPr algn="ctr"/>
            <a:endParaRPr lang="en-US"/>
          </a:p>
        </p:txBody>
      </p:sp>
      <p:sp>
        <p:nvSpPr>
          <p:cNvPr id="75792" name="AutoShape 17"/>
          <p:cNvSpPr>
            <a:spLocks noChangeArrowheads="1"/>
          </p:cNvSpPr>
          <p:nvPr/>
        </p:nvSpPr>
        <p:spPr bwMode="auto">
          <a:xfrm rot="-1961968">
            <a:off x="4572000" y="6324600"/>
            <a:ext cx="152400" cy="228600"/>
          </a:xfrm>
          <a:prstGeom prst="irregularSeal2">
            <a:avLst/>
          </a:prstGeom>
          <a:noFill/>
          <a:ln w="38100">
            <a:solidFill>
              <a:srgbClr val="FF0000"/>
            </a:solidFill>
            <a:miter lim="800000"/>
            <a:headEnd/>
            <a:tailEnd/>
          </a:ln>
        </p:spPr>
        <p:txBody>
          <a:bodyPr wrap="none" anchor="ctr"/>
          <a:lstStyle/>
          <a:p>
            <a:pPr algn="ct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76803"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
        <p:nvSpPr>
          <p:cNvPr id="76804" name="Text Box 4"/>
          <p:cNvSpPr txBox="1">
            <a:spLocks noChangeArrowheads="1"/>
          </p:cNvSpPr>
          <p:nvPr/>
        </p:nvSpPr>
        <p:spPr bwMode="auto">
          <a:xfrm rot="-2646812">
            <a:off x="2057400" y="1981200"/>
            <a:ext cx="2057400" cy="336550"/>
          </a:xfrm>
          <a:prstGeom prst="rect">
            <a:avLst/>
          </a:prstGeom>
          <a:noFill/>
          <a:ln w="9525">
            <a:noFill/>
            <a:miter lim="800000"/>
            <a:headEnd/>
            <a:tailEnd/>
          </a:ln>
        </p:spPr>
        <p:txBody>
          <a:bodyPr>
            <a:spAutoFit/>
          </a:bodyPr>
          <a:lstStyle/>
          <a:p>
            <a:pPr algn="ctr">
              <a:spcBef>
                <a:spcPct val="50000"/>
              </a:spcBef>
            </a:pPr>
            <a:r>
              <a:rPr lang="en-US">
                <a:solidFill>
                  <a:schemeClr val="tx1"/>
                </a:solidFill>
              </a:rPr>
              <a:t>T R E N C H</a:t>
            </a:r>
          </a:p>
        </p:txBody>
      </p:sp>
      <p:sp>
        <p:nvSpPr>
          <p:cNvPr id="76806" name="Freeform 11"/>
          <p:cNvSpPr>
            <a:spLocks/>
          </p:cNvSpPr>
          <p:nvPr/>
        </p:nvSpPr>
        <p:spPr bwMode="auto">
          <a:xfrm>
            <a:off x="1447800" y="3276600"/>
            <a:ext cx="4114800" cy="3200400"/>
          </a:xfrm>
          <a:custGeom>
            <a:avLst/>
            <a:gdLst>
              <a:gd name="T0" fmla="*/ 0 w 2544"/>
              <a:gd name="T1" fmla="*/ 0 h 2016"/>
              <a:gd name="T2" fmla="*/ 2147483647 w 2544"/>
              <a:gd name="T3" fmla="*/ 2147483647 h 2016"/>
              <a:gd name="T4" fmla="*/ 2147483647 w 2544"/>
              <a:gd name="T5" fmla="*/ 2147483647 h 2016"/>
              <a:gd name="T6" fmla="*/ 2147483647 w 2544"/>
              <a:gd name="T7" fmla="*/ 2147483647 h 2016"/>
              <a:gd name="T8" fmla="*/ 0 60000 65536"/>
              <a:gd name="T9" fmla="*/ 0 60000 65536"/>
              <a:gd name="T10" fmla="*/ 0 60000 65536"/>
              <a:gd name="T11" fmla="*/ 0 60000 65536"/>
              <a:gd name="T12" fmla="*/ 0 w 2544"/>
              <a:gd name="T13" fmla="*/ 0 h 2016"/>
              <a:gd name="T14" fmla="*/ 2544 w 2544"/>
              <a:gd name="T15" fmla="*/ 2016 h 2016"/>
            </a:gdLst>
            <a:ahLst/>
            <a:cxnLst>
              <a:cxn ang="T8">
                <a:pos x="T0" y="T1"/>
              </a:cxn>
              <a:cxn ang="T9">
                <a:pos x="T2" y="T3"/>
              </a:cxn>
              <a:cxn ang="T10">
                <a:pos x="T4" y="T5"/>
              </a:cxn>
              <a:cxn ang="T11">
                <a:pos x="T6" y="T7"/>
              </a:cxn>
            </a:cxnLst>
            <a:rect l="T12" t="T13" r="T14" b="T15"/>
            <a:pathLst>
              <a:path w="2544" h="2016">
                <a:moveTo>
                  <a:pt x="0" y="0"/>
                </a:moveTo>
                <a:cubicBezTo>
                  <a:pt x="308" y="176"/>
                  <a:pt x="616" y="352"/>
                  <a:pt x="960" y="624"/>
                </a:cubicBezTo>
                <a:cubicBezTo>
                  <a:pt x="1304" y="896"/>
                  <a:pt x="1800" y="1400"/>
                  <a:pt x="2064" y="1632"/>
                </a:cubicBezTo>
                <a:cubicBezTo>
                  <a:pt x="2328" y="1864"/>
                  <a:pt x="2436" y="1940"/>
                  <a:pt x="2544" y="2016"/>
                </a:cubicBezTo>
              </a:path>
            </a:pathLst>
          </a:custGeom>
          <a:noFill/>
          <a:ln w="50800">
            <a:solidFill>
              <a:srgbClr val="33CCCC"/>
            </a:solidFill>
            <a:round/>
            <a:headEnd/>
            <a:tailEnd/>
          </a:ln>
        </p:spPr>
        <p:txBody>
          <a:bodyPr wrap="none"/>
          <a:lstStyle/>
          <a:p>
            <a:endParaRPr lang="en-US"/>
          </a:p>
        </p:txBody>
      </p:sp>
      <p:sp>
        <p:nvSpPr>
          <p:cNvPr id="76807" name="Line 14"/>
          <p:cNvSpPr>
            <a:spLocks noChangeShapeType="1"/>
          </p:cNvSpPr>
          <p:nvPr/>
        </p:nvSpPr>
        <p:spPr bwMode="auto">
          <a:xfrm>
            <a:off x="5257800" y="6248400"/>
            <a:ext cx="533400" cy="381000"/>
          </a:xfrm>
          <a:prstGeom prst="line">
            <a:avLst/>
          </a:prstGeom>
          <a:noFill/>
          <a:ln w="50800">
            <a:solidFill>
              <a:srgbClr val="33CCCC"/>
            </a:solidFill>
            <a:round/>
            <a:headEnd/>
            <a:tailEnd type="triangle" w="med" len="med"/>
          </a:ln>
        </p:spPr>
        <p:txBody>
          <a:bodyPr wrap="none"/>
          <a:lstStyle/>
          <a:p>
            <a:endParaRPr lang="en-US"/>
          </a:p>
        </p:txBody>
      </p:sp>
      <p:sp>
        <p:nvSpPr>
          <p:cNvPr id="76808" name="Text Box 15"/>
          <p:cNvSpPr txBox="1">
            <a:spLocks noChangeArrowheads="1"/>
          </p:cNvSpPr>
          <p:nvPr/>
        </p:nvSpPr>
        <p:spPr bwMode="auto">
          <a:xfrm>
            <a:off x="685800" y="3092450"/>
            <a:ext cx="685800" cy="366713"/>
          </a:xfrm>
          <a:prstGeom prst="rect">
            <a:avLst/>
          </a:prstGeom>
          <a:noFill/>
          <a:ln w="38100">
            <a:noFill/>
            <a:miter lim="800000"/>
            <a:headEnd/>
            <a:tailEnd/>
          </a:ln>
        </p:spPr>
        <p:txBody>
          <a:bodyPr>
            <a:spAutoFit/>
          </a:bodyPr>
          <a:lstStyle/>
          <a:p>
            <a:pPr algn="ctr">
              <a:spcBef>
                <a:spcPct val="50000"/>
              </a:spcBef>
            </a:pPr>
            <a:r>
              <a:rPr lang="en-US" sz="1800">
                <a:solidFill>
                  <a:srgbClr val="66FFCC"/>
                </a:solidFill>
              </a:rPr>
              <a:t>H</a:t>
            </a:r>
            <a:r>
              <a:rPr lang="en-US" sz="1800" baseline="-26000">
                <a:solidFill>
                  <a:srgbClr val="66FFCC"/>
                </a:solidFill>
              </a:rPr>
              <a:t>2</a:t>
            </a:r>
            <a:r>
              <a:rPr lang="en-US" sz="1800">
                <a:solidFill>
                  <a:srgbClr val="66FFCC"/>
                </a:solidFill>
              </a:rPr>
              <a:t>O</a:t>
            </a:r>
          </a:p>
        </p:txBody>
      </p:sp>
      <p:sp>
        <p:nvSpPr>
          <p:cNvPr id="9" name="Text Box 6"/>
          <p:cNvSpPr txBox="1">
            <a:spLocks noChangeArrowheads="1"/>
          </p:cNvSpPr>
          <p:nvPr/>
        </p:nvSpPr>
        <p:spPr bwMode="auto">
          <a:xfrm rot="2400820">
            <a:off x="1066795" y="5201307"/>
            <a:ext cx="3906410" cy="338554"/>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rPr>
              <a:t>SHALLOW TO DEEP EARTHQUAKES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77827"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
        <p:nvSpPr>
          <p:cNvPr id="77828" name="Text Box 4"/>
          <p:cNvSpPr txBox="1">
            <a:spLocks noChangeArrowheads="1"/>
          </p:cNvSpPr>
          <p:nvPr/>
        </p:nvSpPr>
        <p:spPr bwMode="auto">
          <a:xfrm rot="-2646812">
            <a:off x="2057400" y="1981200"/>
            <a:ext cx="2057400" cy="336550"/>
          </a:xfrm>
          <a:prstGeom prst="rect">
            <a:avLst/>
          </a:prstGeom>
          <a:noFill/>
          <a:ln w="9525">
            <a:noFill/>
            <a:miter lim="800000"/>
            <a:headEnd/>
            <a:tailEnd/>
          </a:ln>
        </p:spPr>
        <p:txBody>
          <a:bodyPr>
            <a:spAutoFit/>
          </a:bodyPr>
          <a:lstStyle/>
          <a:p>
            <a:pPr algn="ctr">
              <a:spcBef>
                <a:spcPct val="50000"/>
              </a:spcBef>
            </a:pPr>
            <a:r>
              <a:rPr lang="en-US">
                <a:solidFill>
                  <a:schemeClr val="tx1"/>
                </a:solidFill>
              </a:rPr>
              <a:t>T R E N C H</a:t>
            </a:r>
          </a:p>
        </p:txBody>
      </p:sp>
      <p:sp>
        <p:nvSpPr>
          <p:cNvPr id="77830" name="Text Box 9"/>
          <p:cNvSpPr txBox="1">
            <a:spLocks noChangeArrowheads="1"/>
          </p:cNvSpPr>
          <p:nvPr/>
        </p:nvSpPr>
        <p:spPr bwMode="auto">
          <a:xfrm>
            <a:off x="4419600" y="381000"/>
            <a:ext cx="3200400" cy="336550"/>
          </a:xfrm>
          <a:prstGeom prst="rect">
            <a:avLst/>
          </a:prstGeom>
          <a:noFill/>
          <a:ln w="38100">
            <a:noFill/>
            <a:miter lim="800000"/>
            <a:headEnd/>
            <a:tailEnd/>
          </a:ln>
        </p:spPr>
        <p:txBody>
          <a:bodyPr>
            <a:spAutoFit/>
          </a:bodyPr>
          <a:lstStyle/>
          <a:p>
            <a:pPr algn="ctr">
              <a:spcBef>
                <a:spcPct val="50000"/>
              </a:spcBef>
            </a:pPr>
            <a:r>
              <a:rPr lang="en-US" u="sng"/>
              <a:t>VOLCANIC</a:t>
            </a:r>
            <a:r>
              <a:rPr lang="en-US"/>
              <a:t> ARC (andesite)</a:t>
            </a:r>
          </a:p>
        </p:txBody>
      </p:sp>
      <p:sp>
        <p:nvSpPr>
          <p:cNvPr id="77831" name="Line 10"/>
          <p:cNvSpPr>
            <a:spLocks noChangeShapeType="1"/>
          </p:cNvSpPr>
          <p:nvPr/>
        </p:nvSpPr>
        <p:spPr bwMode="auto">
          <a:xfrm>
            <a:off x="7391400" y="533400"/>
            <a:ext cx="914400" cy="152400"/>
          </a:xfrm>
          <a:prstGeom prst="line">
            <a:avLst/>
          </a:prstGeom>
          <a:noFill/>
          <a:ln w="38100">
            <a:solidFill>
              <a:srgbClr val="FF0000"/>
            </a:solidFill>
            <a:round/>
            <a:headEnd/>
            <a:tailEnd type="triangle" w="med" len="med"/>
          </a:ln>
        </p:spPr>
        <p:txBody>
          <a:bodyPr wrap="none"/>
          <a:lstStyle/>
          <a:p>
            <a:endParaRPr lang="en-US"/>
          </a:p>
        </p:txBody>
      </p:sp>
      <p:sp>
        <p:nvSpPr>
          <p:cNvPr id="77832" name="Line 11"/>
          <p:cNvSpPr>
            <a:spLocks noChangeShapeType="1"/>
          </p:cNvSpPr>
          <p:nvPr/>
        </p:nvSpPr>
        <p:spPr bwMode="auto">
          <a:xfrm flipH="1">
            <a:off x="6400800" y="533400"/>
            <a:ext cx="990600" cy="1752600"/>
          </a:xfrm>
          <a:prstGeom prst="line">
            <a:avLst/>
          </a:prstGeom>
          <a:noFill/>
          <a:ln w="38100">
            <a:solidFill>
              <a:srgbClr val="FF0000"/>
            </a:solidFill>
            <a:round/>
            <a:headEnd/>
            <a:tailEnd type="triangle" w="med" len="med"/>
          </a:ln>
        </p:spPr>
        <p:txBody>
          <a:bodyPr wrap="none"/>
          <a:lstStyle/>
          <a:p>
            <a:endParaRPr lang="en-US"/>
          </a:p>
        </p:txBody>
      </p:sp>
      <p:sp>
        <p:nvSpPr>
          <p:cNvPr id="77833" name="Line 12"/>
          <p:cNvSpPr>
            <a:spLocks noChangeShapeType="1"/>
          </p:cNvSpPr>
          <p:nvPr/>
        </p:nvSpPr>
        <p:spPr bwMode="auto">
          <a:xfrm flipH="1">
            <a:off x="7239000" y="533400"/>
            <a:ext cx="152400" cy="838200"/>
          </a:xfrm>
          <a:prstGeom prst="line">
            <a:avLst/>
          </a:prstGeom>
          <a:noFill/>
          <a:ln w="38100">
            <a:solidFill>
              <a:srgbClr val="FF0000"/>
            </a:solidFill>
            <a:round/>
            <a:headEnd/>
            <a:tailEnd type="triangle" w="med" len="med"/>
          </a:ln>
        </p:spPr>
        <p:txBody>
          <a:bodyPr wrap="none"/>
          <a:lstStyle/>
          <a:p>
            <a:endParaRPr lang="en-US"/>
          </a:p>
        </p:txBody>
      </p:sp>
      <p:sp>
        <p:nvSpPr>
          <p:cNvPr id="77834" name="Line 13"/>
          <p:cNvSpPr>
            <a:spLocks noChangeShapeType="1"/>
          </p:cNvSpPr>
          <p:nvPr/>
        </p:nvSpPr>
        <p:spPr bwMode="auto">
          <a:xfrm>
            <a:off x="7391400" y="533400"/>
            <a:ext cx="457200" cy="457200"/>
          </a:xfrm>
          <a:prstGeom prst="line">
            <a:avLst/>
          </a:prstGeom>
          <a:noFill/>
          <a:ln w="38100">
            <a:solidFill>
              <a:srgbClr val="FF0000"/>
            </a:solidFill>
            <a:round/>
            <a:headEnd/>
            <a:tailEnd type="triangle" w="med" len="med"/>
          </a:ln>
        </p:spPr>
        <p:txBody>
          <a:bodyPr wrap="none"/>
          <a:lstStyle/>
          <a:p>
            <a:endParaRPr lang="en-US"/>
          </a:p>
        </p:txBody>
      </p:sp>
      <p:sp>
        <p:nvSpPr>
          <p:cNvPr id="11" name="Text Box 6"/>
          <p:cNvSpPr txBox="1">
            <a:spLocks noChangeArrowheads="1"/>
          </p:cNvSpPr>
          <p:nvPr/>
        </p:nvSpPr>
        <p:spPr bwMode="auto">
          <a:xfrm rot="2400820">
            <a:off x="1066795" y="5201307"/>
            <a:ext cx="3906410" cy="338554"/>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rPr>
              <a:t>SHALLOW TO DEEP EARTHQUAKES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CA" dirty="0" smtClean="0"/>
              <a:t>Figure 11.24</a:t>
            </a:r>
            <a:endParaRPr lang="en-US" dirty="0" smtClean="0"/>
          </a:p>
        </p:txBody>
      </p:sp>
      <p:pic>
        <p:nvPicPr>
          <p:cNvPr id="5" name="Picture 1" descr="EOG_12e_Figure_11_2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895600" y="-1"/>
            <a:ext cx="3124200" cy="67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79875"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
        <p:nvSpPr>
          <p:cNvPr id="79876" name="Text Box 4"/>
          <p:cNvSpPr txBox="1">
            <a:spLocks noChangeArrowheads="1"/>
          </p:cNvSpPr>
          <p:nvPr/>
        </p:nvSpPr>
        <p:spPr bwMode="auto">
          <a:xfrm rot="-2646812">
            <a:off x="2057400" y="1981200"/>
            <a:ext cx="2057400" cy="336550"/>
          </a:xfrm>
          <a:prstGeom prst="rect">
            <a:avLst/>
          </a:prstGeom>
          <a:noFill/>
          <a:ln w="9525">
            <a:noFill/>
            <a:miter lim="800000"/>
            <a:headEnd/>
            <a:tailEnd/>
          </a:ln>
        </p:spPr>
        <p:txBody>
          <a:bodyPr>
            <a:spAutoFit/>
          </a:bodyPr>
          <a:lstStyle/>
          <a:p>
            <a:pPr algn="ctr">
              <a:spcBef>
                <a:spcPct val="50000"/>
              </a:spcBef>
            </a:pPr>
            <a:r>
              <a:rPr lang="en-US">
                <a:solidFill>
                  <a:schemeClr val="tx1"/>
                </a:solidFill>
              </a:rPr>
              <a:t>T R E N C H</a:t>
            </a:r>
          </a:p>
        </p:txBody>
      </p:sp>
      <p:sp>
        <p:nvSpPr>
          <p:cNvPr id="79878" name="Text Box 6"/>
          <p:cNvSpPr txBox="1">
            <a:spLocks noChangeArrowheads="1"/>
          </p:cNvSpPr>
          <p:nvPr/>
        </p:nvSpPr>
        <p:spPr bwMode="auto">
          <a:xfrm>
            <a:off x="4419600" y="381000"/>
            <a:ext cx="3200400" cy="336550"/>
          </a:xfrm>
          <a:prstGeom prst="rect">
            <a:avLst/>
          </a:prstGeom>
          <a:noFill/>
          <a:ln w="38100">
            <a:noFill/>
            <a:miter lim="800000"/>
            <a:headEnd/>
            <a:tailEnd/>
          </a:ln>
        </p:spPr>
        <p:txBody>
          <a:bodyPr>
            <a:spAutoFit/>
          </a:bodyPr>
          <a:lstStyle/>
          <a:p>
            <a:pPr algn="ctr">
              <a:spcBef>
                <a:spcPct val="50000"/>
              </a:spcBef>
            </a:pPr>
            <a:r>
              <a:rPr lang="en-US" u="sng">
                <a:solidFill>
                  <a:schemeClr val="tx1"/>
                </a:solidFill>
              </a:rPr>
              <a:t>VOLCANIC</a:t>
            </a:r>
            <a:r>
              <a:rPr lang="en-US">
                <a:solidFill>
                  <a:schemeClr val="tx1"/>
                </a:solidFill>
              </a:rPr>
              <a:t> ARC (andesite)</a:t>
            </a:r>
          </a:p>
        </p:txBody>
      </p:sp>
      <p:sp>
        <p:nvSpPr>
          <p:cNvPr id="79879" name="Line 7"/>
          <p:cNvSpPr>
            <a:spLocks noChangeShapeType="1"/>
          </p:cNvSpPr>
          <p:nvPr/>
        </p:nvSpPr>
        <p:spPr bwMode="auto">
          <a:xfrm>
            <a:off x="7391400" y="533400"/>
            <a:ext cx="914400" cy="152400"/>
          </a:xfrm>
          <a:prstGeom prst="line">
            <a:avLst/>
          </a:prstGeom>
          <a:noFill/>
          <a:ln w="19050">
            <a:solidFill>
              <a:schemeClr val="tx1"/>
            </a:solidFill>
            <a:round/>
            <a:headEnd/>
            <a:tailEnd type="triangle" w="med" len="med"/>
          </a:ln>
        </p:spPr>
        <p:txBody>
          <a:bodyPr wrap="none"/>
          <a:lstStyle/>
          <a:p>
            <a:endParaRPr lang="en-US"/>
          </a:p>
        </p:txBody>
      </p:sp>
      <p:sp>
        <p:nvSpPr>
          <p:cNvPr id="79880" name="Line 8"/>
          <p:cNvSpPr>
            <a:spLocks noChangeShapeType="1"/>
          </p:cNvSpPr>
          <p:nvPr/>
        </p:nvSpPr>
        <p:spPr bwMode="auto">
          <a:xfrm flipH="1">
            <a:off x="6400800" y="533400"/>
            <a:ext cx="990600" cy="1752600"/>
          </a:xfrm>
          <a:prstGeom prst="line">
            <a:avLst/>
          </a:prstGeom>
          <a:noFill/>
          <a:ln w="19050">
            <a:solidFill>
              <a:schemeClr val="tx1"/>
            </a:solidFill>
            <a:round/>
            <a:headEnd/>
            <a:tailEnd type="triangle" w="med" len="med"/>
          </a:ln>
        </p:spPr>
        <p:txBody>
          <a:bodyPr wrap="none"/>
          <a:lstStyle/>
          <a:p>
            <a:endParaRPr lang="en-US"/>
          </a:p>
        </p:txBody>
      </p:sp>
      <p:sp>
        <p:nvSpPr>
          <p:cNvPr id="79881" name="Line 9"/>
          <p:cNvSpPr>
            <a:spLocks noChangeShapeType="1"/>
          </p:cNvSpPr>
          <p:nvPr/>
        </p:nvSpPr>
        <p:spPr bwMode="auto">
          <a:xfrm flipH="1">
            <a:off x="7239000" y="533400"/>
            <a:ext cx="152400" cy="838200"/>
          </a:xfrm>
          <a:prstGeom prst="line">
            <a:avLst/>
          </a:prstGeom>
          <a:noFill/>
          <a:ln w="19050">
            <a:solidFill>
              <a:schemeClr val="tx1"/>
            </a:solidFill>
            <a:round/>
            <a:headEnd/>
            <a:tailEnd type="triangle" w="med" len="med"/>
          </a:ln>
        </p:spPr>
        <p:txBody>
          <a:bodyPr wrap="none"/>
          <a:lstStyle/>
          <a:p>
            <a:endParaRPr lang="en-US"/>
          </a:p>
        </p:txBody>
      </p:sp>
      <p:sp>
        <p:nvSpPr>
          <p:cNvPr id="79882" name="Line 10"/>
          <p:cNvSpPr>
            <a:spLocks noChangeShapeType="1"/>
          </p:cNvSpPr>
          <p:nvPr/>
        </p:nvSpPr>
        <p:spPr bwMode="auto">
          <a:xfrm>
            <a:off x="7391400" y="533400"/>
            <a:ext cx="457200" cy="457200"/>
          </a:xfrm>
          <a:prstGeom prst="line">
            <a:avLst/>
          </a:prstGeom>
          <a:noFill/>
          <a:ln w="19050">
            <a:solidFill>
              <a:schemeClr val="tx1"/>
            </a:solidFill>
            <a:round/>
            <a:headEnd/>
            <a:tailEnd type="triangle" w="med" len="med"/>
          </a:ln>
        </p:spPr>
        <p:txBody>
          <a:bodyPr wrap="none"/>
          <a:lstStyle/>
          <a:p>
            <a:endParaRPr lang="en-US"/>
          </a:p>
        </p:txBody>
      </p:sp>
      <p:sp>
        <p:nvSpPr>
          <p:cNvPr id="79883" name="Text Box 11"/>
          <p:cNvSpPr txBox="1">
            <a:spLocks noChangeArrowheads="1"/>
          </p:cNvSpPr>
          <p:nvPr/>
        </p:nvSpPr>
        <p:spPr bwMode="auto">
          <a:xfrm rot="-2675793">
            <a:off x="2378075" y="1812925"/>
            <a:ext cx="3657600" cy="336550"/>
          </a:xfrm>
          <a:prstGeom prst="rect">
            <a:avLst/>
          </a:prstGeom>
          <a:noFill/>
          <a:ln w="38100">
            <a:noFill/>
            <a:miter lim="800000"/>
            <a:headEnd/>
            <a:tailEnd/>
          </a:ln>
        </p:spPr>
        <p:txBody>
          <a:bodyPr>
            <a:spAutoFit/>
          </a:bodyPr>
          <a:lstStyle/>
          <a:p>
            <a:pPr algn="ctr">
              <a:spcBef>
                <a:spcPct val="50000"/>
              </a:spcBef>
            </a:pPr>
            <a:r>
              <a:rPr lang="en-US"/>
              <a:t>ACCRETIONARY WEDGE</a:t>
            </a:r>
          </a:p>
        </p:txBody>
      </p:sp>
      <p:sp>
        <p:nvSpPr>
          <p:cNvPr id="12" name="Text Box 6"/>
          <p:cNvSpPr txBox="1">
            <a:spLocks noChangeArrowheads="1"/>
          </p:cNvSpPr>
          <p:nvPr/>
        </p:nvSpPr>
        <p:spPr bwMode="auto">
          <a:xfrm rot="2400820">
            <a:off x="1066795" y="5201307"/>
            <a:ext cx="3906410" cy="338554"/>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rPr>
              <a:t>SHALLOW TO DEEP EARTHQUAKES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80899"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
        <p:nvSpPr>
          <p:cNvPr id="80900" name="Text Box 4"/>
          <p:cNvSpPr txBox="1">
            <a:spLocks noChangeArrowheads="1"/>
          </p:cNvSpPr>
          <p:nvPr/>
        </p:nvSpPr>
        <p:spPr bwMode="auto">
          <a:xfrm rot="-2646812">
            <a:off x="2057400" y="1981200"/>
            <a:ext cx="2057400" cy="336550"/>
          </a:xfrm>
          <a:prstGeom prst="rect">
            <a:avLst/>
          </a:prstGeom>
          <a:noFill/>
          <a:ln w="9525">
            <a:noFill/>
            <a:miter lim="800000"/>
            <a:headEnd/>
            <a:tailEnd/>
          </a:ln>
        </p:spPr>
        <p:txBody>
          <a:bodyPr>
            <a:spAutoFit/>
          </a:bodyPr>
          <a:lstStyle/>
          <a:p>
            <a:pPr algn="ctr">
              <a:spcBef>
                <a:spcPct val="50000"/>
              </a:spcBef>
            </a:pPr>
            <a:r>
              <a:rPr lang="en-US">
                <a:solidFill>
                  <a:schemeClr val="tx1"/>
                </a:solidFill>
              </a:rPr>
              <a:t>T R E N C H</a:t>
            </a:r>
          </a:p>
        </p:txBody>
      </p:sp>
      <p:sp>
        <p:nvSpPr>
          <p:cNvPr id="80902" name="Text Box 6"/>
          <p:cNvSpPr txBox="1">
            <a:spLocks noChangeArrowheads="1"/>
          </p:cNvSpPr>
          <p:nvPr/>
        </p:nvSpPr>
        <p:spPr bwMode="auto">
          <a:xfrm>
            <a:off x="4419600" y="381000"/>
            <a:ext cx="3200400" cy="336550"/>
          </a:xfrm>
          <a:prstGeom prst="rect">
            <a:avLst/>
          </a:prstGeom>
          <a:noFill/>
          <a:ln w="38100">
            <a:noFill/>
            <a:miter lim="800000"/>
            <a:headEnd/>
            <a:tailEnd/>
          </a:ln>
        </p:spPr>
        <p:txBody>
          <a:bodyPr>
            <a:spAutoFit/>
          </a:bodyPr>
          <a:lstStyle/>
          <a:p>
            <a:pPr algn="ctr">
              <a:spcBef>
                <a:spcPct val="50000"/>
              </a:spcBef>
            </a:pPr>
            <a:r>
              <a:rPr lang="en-US" u="sng">
                <a:solidFill>
                  <a:schemeClr val="tx1"/>
                </a:solidFill>
              </a:rPr>
              <a:t>VOLCANIC</a:t>
            </a:r>
            <a:r>
              <a:rPr lang="en-US">
                <a:solidFill>
                  <a:schemeClr val="tx1"/>
                </a:solidFill>
              </a:rPr>
              <a:t> ARC (andesite)</a:t>
            </a:r>
          </a:p>
        </p:txBody>
      </p:sp>
      <p:sp>
        <p:nvSpPr>
          <p:cNvPr id="80903" name="Line 7"/>
          <p:cNvSpPr>
            <a:spLocks noChangeShapeType="1"/>
          </p:cNvSpPr>
          <p:nvPr/>
        </p:nvSpPr>
        <p:spPr bwMode="auto">
          <a:xfrm>
            <a:off x="7391400" y="533400"/>
            <a:ext cx="914400" cy="152400"/>
          </a:xfrm>
          <a:prstGeom prst="line">
            <a:avLst/>
          </a:prstGeom>
          <a:noFill/>
          <a:ln w="19050">
            <a:solidFill>
              <a:schemeClr val="tx1"/>
            </a:solidFill>
            <a:round/>
            <a:headEnd/>
            <a:tailEnd type="triangle" w="med" len="med"/>
          </a:ln>
        </p:spPr>
        <p:txBody>
          <a:bodyPr wrap="none"/>
          <a:lstStyle/>
          <a:p>
            <a:endParaRPr lang="en-US"/>
          </a:p>
        </p:txBody>
      </p:sp>
      <p:sp>
        <p:nvSpPr>
          <p:cNvPr id="80904" name="Line 8"/>
          <p:cNvSpPr>
            <a:spLocks noChangeShapeType="1"/>
          </p:cNvSpPr>
          <p:nvPr/>
        </p:nvSpPr>
        <p:spPr bwMode="auto">
          <a:xfrm flipH="1">
            <a:off x="6400800" y="533400"/>
            <a:ext cx="990600" cy="1752600"/>
          </a:xfrm>
          <a:prstGeom prst="line">
            <a:avLst/>
          </a:prstGeom>
          <a:noFill/>
          <a:ln w="19050">
            <a:solidFill>
              <a:schemeClr val="tx1"/>
            </a:solidFill>
            <a:round/>
            <a:headEnd/>
            <a:tailEnd type="triangle" w="med" len="med"/>
          </a:ln>
        </p:spPr>
        <p:txBody>
          <a:bodyPr wrap="none"/>
          <a:lstStyle/>
          <a:p>
            <a:endParaRPr lang="en-US"/>
          </a:p>
        </p:txBody>
      </p:sp>
      <p:sp>
        <p:nvSpPr>
          <p:cNvPr id="80905" name="Line 9"/>
          <p:cNvSpPr>
            <a:spLocks noChangeShapeType="1"/>
          </p:cNvSpPr>
          <p:nvPr/>
        </p:nvSpPr>
        <p:spPr bwMode="auto">
          <a:xfrm flipH="1">
            <a:off x="7239000" y="533400"/>
            <a:ext cx="152400" cy="838200"/>
          </a:xfrm>
          <a:prstGeom prst="line">
            <a:avLst/>
          </a:prstGeom>
          <a:noFill/>
          <a:ln w="19050">
            <a:solidFill>
              <a:schemeClr val="tx1"/>
            </a:solidFill>
            <a:round/>
            <a:headEnd/>
            <a:tailEnd type="triangle" w="med" len="med"/>
          </a:ln>
        </p:spPr>
        <p:txBody>
          <a:bodyPr wrap="none"/>
          <a:lstStyle/>
          <a:p>
            <a:endParaRPr lang="en-US"/>
          </a:p>
        </p:txBody>
      </p:sp>
      <p:sp>
        <p:nvSpPr>
          <p:cNvPr id="80906" name="Line 10"/>
          <p:cNvSpPr>
            <a:spLocks noChangeShapeType="1"/>
          </p:cNvSpPr>
          <p:nvPr/>
        </p:nvSpPr>
        <p:spPr bwMode="auto">
          <a:xfrm>
            <a:off x="7391400" y="533400"/>
            <a:ext cx="457200" cy="457200"/>
          </a:xfrm>
          <a:prstGeom prst="line">
            <a:avLst/>
          </a:prstGeom>
          <a:noFill/>
          <a:ln w="19050">
            <a:solidFill>
              <a:schemeClr val="tx1"/>
            </a:solidFill>
            <a:round/>
            <a:headEnd/>
            <a:tailEnd type="triangle" w="med" len="med"/>
          </a:ln>
        </p:spPr>
        <p:txBody>
          <a:bodyPr wrap="none"/>
          <a:lstStyle/>
          <a:p>
            <a:endParaRPr lang="en-US"/>
          </a:p>
        </p:txBody>
      </p:sp>
      <p:sp>
        <p:nvSpPr>
          <p:cNvPr id="80907" name="Text Box 11"/>
          <p:cNvSpPr txBox="1">
            <a:spLocks noChangeArrowheads="1"/>
          </p:cNvSpPr>
          <p:nvPr/>
        </p:nvSpPr>
        <p:spPr bwMode="auto">
          <a:xfrm rot="-2675793">
            <a:off x="2378075" y="1812925"/>
            <a:ext cx="3657600" cy="336550"/>
          </a:xfrm>
          <a:prstGeom prst="rect">
            <a:avLst/>
          </a:prstGeom>
          <a:noFill/>
          <a:ln w="38100">
            <a:noFill/>
            <a:miter lim="800000"/>
            <a:headEnd/>
            <a:tailEnd/>
          </a:ln>
        </p:spPr>
        <p:txBody>
          <a:bodyPr>
            <a:spAutoFit/>
          </a:bodyPr>
          <a:lstStyle/>
          <a:p>
            <a:pPr algn="ctr">
              <a:spcBef>
                <a:spcPct val="50000"/>
              </a:spcBef>
            </a:pPr>
            <a:r>
              <a:rPr lang="en-US">
                <a:solidFill>
                  <a:schemeClr val="tx1"/>
                </a:solidFill>
              </a:rPr>
              <a:t>ACCRETIONARY WEDGE</a:t>
            </a:r>
          </a:p>
        </p:txBody>
      </p:sp>
      <p:sp>
        <p:nvSpPr>
          <p:cNvPr id="80908" name="Rectangle 12"/>
          <p:cNvSpPr>
            <a:spLocks noChangeArrowheads="1"/>
          </p:cNvSpPr>
          <p:nvPr/>
        </p:nvSpPr>
        <p:spPr bwMode="auto">
          <a:xfrm rot="-2716177">
            <a:off x="3712368" y="1850232"/>
            <a:ext cx="1598613" cy="336550"/>
          </a:xfrm>
          <a:prstGeom prst="rect">
            <a:avLst/>
          </a:prstGeom>
          <a:noFill/>
          <a:ln w="38100">
            <a:noFill/>
            <a:miter lim="800000"/>
            <a:headEnd/>
            <a:tailEnd/>
          </a:ln>
        </p:spPr>
        <p:txBody>
          <a:bodyPr wrap="none">
            <a:spAutoFit/>
          </a:bodyPr>
          <a:lstStyle/>
          <a:p>
            <a:pPr algn="ctr">
              <a:spcBef>
                <a:spcPct val="50000"/>
              </a:spcBef>
            </a:pPr>
            <a:r>
              <a:rPr lang="en-US" dirty="0"/>
              <a:t>+/- TERRANES</a:t>
            </a:r>
          </a:p>
        </p:txBody>
      </p:sp>
      <p:sp>
        <p:nvSpPr>
          <p:cNvPr id="13" name="Text Box 6"/>
          <p:cNvSpPr txBox="1">
            <a:spLocks noChangeArrowheads="1"/>
          </p:cNvSpPr>
          <p:nvPr/>
        </p:nvSpPr>
        <p:spPr bwMode="auto">
          <a:xfrm rot="2400820">
            <a:off x="1066795" y="5201307"/>
            <a:ext cx="3906410" cy="338554"/>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rPr>
              <a:t>SHALLOW TO DEEP EARTHQUAKES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CA" dirty="0" smtClean="0"/>
              <a:t>Figure 11.24a</a:t>
            </a:r>
            <a:endParaRPr lang="en-US" dirty="0" smtClean="0"/>
          </a:p>
        </p:txBody>
      </p:sp>
      <p:pic>
        <p:nvPicPr>
          <p:cNvPr id="4" name="Picture 1" descr="EOG_12e_Figure_11_24a"/>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15925" y="692150"/>
            <a:ext cx="831215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CA" dirty="0" smtClean="0"/>
              <a:t>Figure 11.24b</a:t>
            </a:r>
            <a:endParaRPr lang="en-US" dirty="0" smtClean="0"/>
          </a:p>
        </p:txBody>
      </p:sp>
      <p:pic>
        <p:nvPicPr>
          <p:cNvPr id="4" name="Picture 1" descr="EOG_12e_Figure_11_24b"/>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801688" y="311150"/>
            <a:ext cx="754062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CA" dirty="0" smtClean="0"/>
              <a:t>Figure 11.24c</a:t>
            </a:r>
            <a:endParaRPr lang="en-US" dirty="0" smtClean="0"/>
          </a:p>
        </p:txBody>
      </p:sp>
      <p:pic>
        <p:nvPicPr>
          <p:cNvPr id="4" name="Picture 1" descr="EOG_12e_Figure_11_24c"/>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15925" y="741363"/>
            <a:ext cx="8312150"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a:r>
              <a:rPr lang="en-US" sz="2800" dirty="0" smtClean="0">
                <a:solidFill>
                  <a:schemeClr val="tx1"/>
                </a:solidFill>
              </a:rPr>
              <a:t>Centrifugal  / Pole “Flight” / Tidal Theories</a:t>
            </a:r>
            <a:endParaRPr lang="en-US" sz="2800" dirty="0">
              <a:solidFill>
                <a:schemeClr val="tx1"/>
              </a:solidFill>
            </a:endParaRPr>
          </a:p>
        </p:txBody>
      </p:sp>
      <p:pic>
        <p:nvPicPr>
          <p:cNvPr id="20485" name="Picture 6" descr="http://spaceyuga.com/files/2010/03/bulge-big.gif"/>
          <p:cNvPicPr>
            <a:picLocks noChangeAspect="1" noChangeArrowheads="1"/>
          </p:cNvPicPr>
          <p:nvPr/>
        </p:nvPicPr>
        <p:blipFill>
          <a:blip r:embed="rId3" cstate="print"/>
          <a:srcRect l="3226" t="2933" r="3226" b="3226"/>
          <a:stretch>
            <a:fillRect/>
          </a:stretch>
        </p:blipFill>
        <p:spPr bwMode="auto">
          <a:xfrm>
            <a:off x="3657600" y="762000"/>
            <a:ext cx="2209800" cy="2438400"/>
          </a:xfrm>
          <a:prstGeom prst="rect">
            <a:avLst/>
          </a:prstGeom>
          <a:noFill/>
          <a:ln w="9525">
            <a:noFill/>
            <a:miter lim="800000"/>
            <a:headEnd/>
            <a:tailEnd/>
          </a:ln>
        </p:spPr>
      </p:pic>
      <p:pic>
        <p:nvPicPr>
          <p:cNvPr id="20487" name="Picture 7" descr="figure3"/>
          <p:cNvPicPr>
            <a:picLocks noChangeAspect="1" noChangeArrowheads="1"/>
          </p:cNvPicPr>
          <p:nvPr/>
        </p:nvPicPr>
        <p:blipFill>
          <a:blip r:embed="rId4" cstate="print"/>
          <a:srcRect t="2375"/>
          <a:stretch>
            <a:fillRect/>
          </a:stretch>
        </p:blipFill>
        <p:spPr bwMode="auto">
          <a:xfrm>
            <a:off x="152400" y="609600"/>
            <a:ext cx="3352800" cy="2461434"/>
          </a:xfrm>
          <a:prstGeom prst="rect">
            <a:avLst/>
          </a:prstGeom>
          <a:noFill/>
        </p:spPr>
      </p:pic>
      <p:sp>
        <p:nvSpPr>
          <p:cNvPr id="8" name="Rectangle 7"/>
          <p:cNvSpPr/>
          <p:nvPr/>
        </p:nvSpPr>
        <p:spPr>
          <a:xfrm>
            <a:off x="5943600" y="914400"/>
            <a:ext cx="3200400" cy="2123658"/>
          </a:xfrm>
          <a:prstGeom prst="rect">
            <a:avLst/>
          </a:prstGeom>
        </p:spPr>
        <p:txBody>
          <a:bodyPr wrap="square">
            <a:spAutoFit/>
          </a:bodyPr>
          <a:lstStyle/>
          <a:p>
            <a:r>
              <a:rPr lang="en-US" sz="2000" u="sng" dirty="0" smtClean="0">
                <a:solidFill>
                  <a:schemeClr val="tx1"/>
                </a:solidFill>
              </a:rPr>
              <a:t>Frank B. Taylor</a:t>
            </a:r>
          </a:p>
          <a:p>
            <a:r>
              <a:rPr lang="en-US" dirty="0" smtClean="0">
                <a:solidFill>
                  <a:schemeClr val="tx1"/>
                </a:solidFill>
              </a:rPr>
              <a:t>American geologist </a:t>
            </a:r>
          </a:p>
          <a:p>
            <a:r>
              <a:rPr lang="en-US" dirty="0" smtClean="0">
                <a:solidFill>
                  <a:schemeClr val="tx1"/>
                </a:solidFill>
              </a:rPr>
              <a:t>1910 Pamphlet:   </a:t>
            </a:r>
          </a:p>
          <a:p>
            <a:pPr>
              <a:buFont typeface="Arial" pitchFamily="34" charset="0"/>
              <a:buChar char="•"/>
            </a:pPr>
            <a:r>
              <a:rPr lang="en-US" dirty="0" smtClean="0">
                <a:solidFill>
                  <a:schemeClr val="tx1"/>
                </a:solidFill>
              </a:rPr>
              <a:t>mountains from form lateral   continent motion </a:t>
            </a:r>
          </a:p>
          <a:p>
            <a:pPr>
              <a:buFont typeface="Arial" pitchFamily="34" charset="0"/>
              <a:buChar char="•"/>
            </a:pPr>
            <a:r>
              <a:rPr lang="en-US" dirty="0" smtClean="0">
                <a:solidFill>
                  <a:schemeClr val="tx1"/>
                </a:solidFill>
              </a:rPr>
              <a:t>due to centrifugal/tidal forces</a:t>
            </a:r>
          </a:p>
          <a:p>
            <a:pPr>
              <a:buFont typeface="Arial" pitchFamily="34" charset="0"/>
              <a:buChar char="•"/>
            </a:pPr>
            <a:r>
              <a:rPr lang="en-US" dirty="0">
                <a:solidFill>
                  <a:schemeClr val="tx1"/>
                </a:solidFill>
              </a:rPr>
              <a:t> </a:t>
            </a:r>
            <a:r>
              <a:rPr lang="en-US" dirty="0" smtClean="0">
                <a:solidFill>
                  <a:schemeClr val="tx1"/>
                </a:solidFill>
              </a:rPr>
              <a:t>suggested that  Mid-Atlantic Ridge marks the break-up site</a:t>
            </a:r>
            <a:endParaRPr lang="en-US" dirty="0">
              <a:solidFill>
                <a:schemeClr val="tx1"/>
              </a:solidFill>
            </a:endParaRPr>
          </a:p>
        </p:txBody>
      </p:sp>
      <p:pic>
        <p:nvPicPr>
          <p:cNvPr id="20493" name="Picture 13" descr="http://news.bbc.co.uk/media/images/48164000/jpg/_48164079_challengermap.jpg"/>
          <p:cNvPicPr>
            <a:picLocks noChangeAspect="1" noChangeArrowheads="1"/>
          </p:cNvPicPr>
          <p:nvPr/>
        </p:nvPicPr>
        <p:blipFill>
          <a:blip r:embed="rId5" cstate="print"/>
          <a:srcRect/>
          <a:stretch>
            <a:fillRect/>
          </a:stretch>
        </p:blipFill>
        <p:spPr bwMode="auto">
          <a:xfrm>
            <a:off x="4000502" y="3429000"/>
            <a:ext cx="5143498" cy="3429000"/>
          </a:xfrm>
          <a:prstGeom prst="rect">
            <a:avLst/>
          </a:prstGeom>
          <a:noFill/>
        </p:spPr>
      </p:pic>
      <p:pic>
        <p:nvPicPr>
          <p:cNvPr id="20495" name="Picture 15" descr="http://www.biodiversity.sg/assets/Uploads/info-chap1-slide-pic17.jpg"/>
          <p:cNvPicPr>
            <a:picLocks noChangeAspect="1" noChangeArrowheads="1"/>
          </p:cNvPicPr>
          <p:nvPr/>
        </p:nvPicPr>
        <p:blipFill>
          <a:blip r:embed="rId6" cstate="print">
            <a:lum bright="-10000" contrast="10000"/>
          </a:blip>
          <a:srcRect/>
          <a:stretch>
            <a:fillRect/>
          </a:stretch>
        </p:blipFill>
        <p:spPr bwMode="auto">
          <a:xfrm>
            <a:off x="0" y="3429000"/>
            <a:ext cx="3962400" cy="3126851"/>
          </a:xfrm>
          <a:prstGeom prst="rect">
            <a:avLst/>
          </a:prstGeom>
          <a:noFill/>
        </p:spPr>
      </p:pic>
      <p:sp>
        <p:nvSpPr>
          <p:cNvPr id="2" name="Rectangle 1"/>
          <p:cNvSpPr/>
          <p:nvPr/>
        </p:nvSpPr>
        <p:spPr>
          <a:xfrm>
            <a:off x="1219200" y="6519446"/>
            <a:ext cx="1409700" cy="338554"/>
          </a:xfrm>
          <a:prstGeom prst="rect">
            <a:avLst/>
          </a:prstGeom>
        </p:spPr>
        <p:txBody>
          <a:bodyPr wrap="square">
            <a:spAutoFit/>
          </a:bodyPr>
          <a:lstStyle/>
          <a:p>
            <a:pPr algn="ctr"/>
            <a:r>
              <a:rPr lang="en-US" dirty="0" smtClean="0">
                <a:solidFill>
                  <a:schemeClr val="tx1"/>
                </a:solidFill>
              </a:rPr>
              <a:t>1871-1876</a:t>
            </a:r>
            <a:endParaRPr lang="en-US" dirty="0">
              <a:solidFill>
                <a:schemeClr val="tx1"/>
              </a:solidFill>
            </a:endParaRPr>
          </a:p>
        </p:txBody>
      </p:sp>
      <p:pic>
        <p:nvPicPr>
          <p:cNvPr id="13314" name="Picture 2" descr="http://2.bp.blogspot.com/-0dhBP-6_TVU/T80LyxqpkUI/AAAAAAAAACU/OhSbO64H4_Y/s320/Frank-Taylor-290x349.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2256" y1="23125" x2="52256" y2="23125"/>
                        <a14:foregroundMark x1="64286" y1="20313" x2="64286" y2="20313"/>
                        <a14:foregroundMark x1="66165" y1="35938" x2="66165" y2="35938"/>
                        <a14:foregroundMark x1="63910" y1="29375" x2="63910" y2="29375"/>
                        <a14:foregroundMark x1="56015" y1="58438" x2="56015" y2="58438"/>
                        <a14:foregroundMark x1="46992" y1="69063" x2="46992" y2="69063"/>
                        <a14:foregroundMark x1="59398" y1="48438" x2="59398" y2="48438"/>
                        <a14:foregroundMark x1="61278" y1="49688" x2="61278" y2="49688"/>
                        <a14:foregroundMark x1="61654" y1="42188" x2="61654" y2="42188"/>
                        <a14:foregroundMark x1="60526" y1="37188" x2="60526" y2="37188"/>
                        <a14:foregroundMark x1="59398" y1="34063" x2="59398" y2="34063"/>
                        <a14:foregroundMark x1="58647" y1="30625" x2="58647" y2="30625"/>
                        <a14:foregroundMark x1="57895" y1="27813" x2="57895" y2="27813"/>
                        <a14:foregroundMark x1="56015" y1="26250" x2="56015" y2="26250"/>
                        <a14:foregroundMark x1="56391" y1="23125" x2="56391" y2="23125"/>
                        <a14:foregroundMark x1="56767" y1="20000" x2="56767" y2="20000"/>
                        <a14:foregroundMark x1="57519" y1="16563" x2="57519" y2="16563"/>
                        <a14:foregroundMark x1="54887" y1="13125" x2="54887" y2="13125"/>
                        <a14:foregroundMark x1="52256" y1="14063" x2="52256" y2="14063"/>
                        <a14:foregroundMark x1="49248" y1="12500" x2="49248" y2="12500"/>
                        <a14:foregroundMark x1="48120" y1="12500" x2="48120" y2="12500"/>
                        <a14:foregroundMark x1="45489" y1="12500" x2="45489" y2="12500"/>
                        <a14:foregroundMark x1="62406" y1="24688" x2="62406" y2="24688"/>
                        <a14:foregroundMark x1="65789" y1="44688" x2="65789" y2="44688"/>
                        <a14:foregroundMark x1="66165" y1="32500" x2="66165" y2="32500"/>
                        <a14:foregroundMark x1="67669" y1="28125" x2="67669" y2="28125"/>
                        <a14:foregroundMark x1="65789" y1="17813" x2="65789" y2="17813"/>
                        <a14:foregroundMark x1="62030" y1="13750" x2="62030" y2="13750"/>
                        <a14:foregroundMark x1="56767" y1="12500" x2="56767" y2="12500"/>
                        <a14:foregroundMark x1="69549" y1="35313" x2="69549" y2="35313"/>
                        <a14:foregroundMark x1="69549" y1="30625" x2="69549" y2="30625"/>
                        <a14:foregroundMark x1="43233" y1="10938" x2="43233" y2="10938"/>
                      </a14:backgroundRemoval>
                    </a14:imgEffect>
                  </a14:imgLayer>
                </a14:imgProps>
              </a:ext>
              <a:ext uri="{28A0092B-C50C-407E-A947-70E740481C1C}">
                <a14:useLocalDpi xmlns:a14="http://schemas.microsoft.com/office/drawing/2010/main" val="0"/>
              </a:ext>
            </a:extLst>
          </a:blip>
          <a:srcRect/>
          <a:stretch>
            <a:fillRect/>
          </a:stretch>
        </p:blipFill>
        <p:spPr bwMode="auto">
          <a:xfrm>
            <a:off x="7848600" y="243797"/>
            <a:ext cx="1375309" cy="16545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descr="EOG_12e_Figure_11_25"/>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1376363"/>
            <a:ext cx="83121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9407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EOG_12e_Figure_11_26"/>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1054100"/>
            <a:ext cx="831215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152400"/>
            <a:ext cx="1370760" cy="338554"/>
          </a:xfrm>
          <a:prstGeom prst="rect">
            <a:avLst/>
          </a:prstGeom>
        </p:spPr>
        <p:txBody>
          <a:bodyPr wrap="none">
            <a:spAutoFit/>
          </a:bodyPr>
          <a:lstStyle/>
          <a:p>
            <a:r>
              <a:rPr lang="en-US" altLang="en-US" dirty="0"/>
              <a:t>Figure 11.26</a:t>
            </a:r>
            <a:endParaRPr lang="en-IN" altLang="en-US" dirty="0"/>
          </a:p>
        </p:txBody>
      </p:sp>
    </p:spTree>
    <p:extLst>
      <p:ext uri="{BB962C8B-B14F-4D97-AF65-F5344CB8AC3E}">
        <p14:creationId xmlns:p14="http://schemas.microsoft.com/office/powerpoint/2010/main" val="13918160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CA" dirty="0" smtClean="0"/>
              <a:t>Figure 11.27</a:t>
            </a:r>
            <a:endParaRPr lang="en-US" dirty="0" smtClean="0"/>
          </a:p>
        </p:txBody>
      </p:sp>
      <p:pic>
        <p:nvPicPr>
          <p:cNvPr id="13314" name="Picture 2" descr="D:\Chapter17\Figures\EOG_11e_Figure_17_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23424"/>
            <a:ext cx="3762210" cy="70405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2873637"/>
            <a:ext cx="2514600" cy="523220"/>
          </a:xfrm>
          <a:prstGeom prst="rect">
            <a:avLst/>
          </a:prstGeom>
          <a:noFill/>
        </p:spPr>
        <p:txBody>
          <a:bodyPr wrap="square" rtlCol="0">
            <a:spAutoFit/>
          </a:bodyPr>
          <a:lstStyle/>
          <a:p>
            <a:r>
              <a:rPr lang="en-US" sz="2800" dirty="0" smtClean="0"/>
              <a:t>Terranes</a:t>
            </a:r>
            <a:endParaRPr lang="en-US" sz="28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86019"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
        <p:nvSpPr>
          <p:cNvPr id="86020" name="Text Box 4"/>
          <p:cNvSpPr txBox="1">
            <a:spLocks noChangeArrowheads="1"/>
          </p:cNvSpPr>
          <p:nvPr/>
        </p:nvSpPr>
        <p:spPr bwMode="auto">
          <a:xfrm rot="-2646812">
            <a:off x="2057400" y="1981200"/>
            <a:ext cx="2057400" cy="336550"/>
          </a:xfrm>
          <a:prstGeom prst="rect">
            <a:avLst/>
          </a:prstGeom>
          <a:noFill/>
          <a:ln w="9525">
            <a:noFill/>
            <a:miter lim="800000"/>
            <a:headEnd/>
            <a:tailEnd/>
          </a:ln>
        </p:spPr>
        <p:txBody>
          <a:bodyPr>
            <a:spAutoFit/>
          </a:bodyPr>
          <a:lstStyle/>
          <a:p>
            <a:pPr algn="ctr">
              <a:spcBef>
                <a:spcPct val="50000"/>
              </a:spcBef>
            </a:pPr>
            <a:r>
              <a:rPr lang="en-US">
                <a:solidFill>
                  <a:schemeClr val="tx1"/>
                </a:solidFill>
              </a:rPr>
              <a:t>T R E N C H</a:t>
            </a:r>
          </a:p>
        </p:txBody>
      </p:sp>
      <p:sp>
        <p:nvSpPr>
          <p:cNvPr id="86022" name="Text Box 6"/>
          <p:cNvSpPr txBox="1">
            <a:spLocks noChangeArrowheads="1"/>
          </p:cNvSpPr>
          <p:nvPr/>
        </p:nvSpPr>
        <p:spPr bwMode="auto">
          <a:xfrm>
            <a:off x="4419600" y="381000"/>
            <a:ext cx="3200400" cy="336550"/>
          </a:xfrm>
          <a:prstGeom prst="rect">
            <a:avLst/>
          </a:prstGeom>
          <a:noFill/>
          <a:ln w="38100">
            <a:noFill/>
            <a:miter lim="800000"/>
            <a:headEnd/>
            <a:tailEnd/>
          </a:ln>
        </p:spPr>
        <p:txBody>
          <a:bodyPr>
            <a:spAutoFit/>
          </a:bodyPr>
          <a:lstStyle/>
          <a:p>
            <a:pPr algn="ctr">
              <a:spcBef>
                <a:spcPct val="50000"/>
              </a:spcBef>
            </a:pPr>
            <a:r>
              <a:rPr lang="en-US" u="sng">
                <a:solidFill>
                  <a:schemeClr val="tx1"/>
                </a:solidFill>
              </a:rPr>
              <a:t>VOLCANIC</a:t>
            </a:r>
            <a:r>
              <a:rPr lang="en-US">
                <a:solidFill>
                  <a:schemeClr val="tx1"/>
                </a:solidFill>
              </a:rPr>
              <a:t> ARC (andesite)</a:t>
            </a:r>
          </a:p>
        </p:txBody>
      </p:sp>
      <p:sp>
        <p:nvSpPr>
          <p:cNvPr id="86023" name="Line 7"/>
          <p:cNvSpPr>
            <a:spLocks noChangeShapeType="1"/>
          </p:cNvSpPr>
          <p:nvPr/>
        </p:nvSpPr>
        <p:spPr bwMode="auto">
          <a:xfrm>
            <a:off x="7391400" y="533400"/>
            <a:ext cx="914400" cy="152400"/>
          </a:xfrm>
          <a:prstGeom prst="line">
            <a:avLst/>
          </a:prstGeom>
          <a:noFill/>
          <a:ln w="19050">
            <a:solidFill>
              <a:schemeClr val="tx1"/>
            </a:solidFill>
            <a:round/>
            <a:headEnd/>
            <a:tailEnd type="triangle" w="med" len="med"/>
          </a:ln>
        </p:spPr>
        <p:txBody>
          <a:bodyPr wrap="none"/>
          <a:lstStyle/>
          <a:p>
            <a:endParaRPr lang="en-US"/>
          </a:p>
        </p:txBody>
      </p:sp>
      <p:sp>
        <p:nvSpPr>
          <p:cNvPr id="86024" name="Line 8"/>
          <p:cNvSpPr>
            <a:spLocks noChangeShapeType="1"/>
          </p:cNvSpPr>
          <p:nvPr/>
        </p:nvSpPr>
        <p:spPr bwMode="auto">
          <a:xfrm flipH="1">
            <a:off x="6400800" y="533400"/>
            <a:ext cx="990600" cy="1752600"/>
          </a:xfrm>
          <a:prstGeom prst="line">
            <a:avLst/>
          </a:prstGeom>
          <a:noFill/>
          <a:ln w="19050">
            <a:solidFill>
              <a:schemeClr val="tx1"/>
            </a:solidFill>
            <a:round/>
            <a:headEnd/>
            <a:tailEnd type="triangle" w="med" len="med"/>
          </a:ln>
        </p:spPr>
        <p:txBody>
          <a:bodyPr wrap="none"/>
          <a:lstStyle/>
          <a:p>
            <a:endParaRPr lang="en-US"/>
          </a:p>
        </p:txBody>
      </p:sp>
      <p:sp>
        <p:nvSpPr>
          <p:cNvPr id="86025" name="Line 9"/>
          <p:cNvSpPr>
            <a:spLocks noChangeShapeType="1"/>
          </p:cNvSpPr>
          <p:nvPr/>
        </p:nvSpPr>
        <p:spPr bwMode="auto">
          <a:xfrm flipH="1">
            <a:off x="7239000" y="533400"/>
            <a:ext cx="152400" cy="838200"/>
          </a:xfrm>
          <a:prstGeom prst="line">
            <a:avLst/>
          </a:prstGeom>
          <a:noFill/>
          <a:ln w="19050">
            <a:solidFill>
              <a:schemeClr val="tx1"/>
            </a:solidFill>
            <a:round/>
            <a:headEnd/>
            <a:tailEnd type="triangle" w="med" len="med"/>
          </a:ln>
        </p:spPr>
        <p:txBody>
          <a:bodyPr wrap="none"/>
          <a:lstStyle/>
          <a:p>
            <a:endParaRPr lang="en-US"/>
          </a:p>
        </p:txBody>
      </p:sp>
      <p:sp>
        <p:nvSpPr>
          <p:cNvPr id="86026" name="Line 10"/>
          <p:cNvSpPr>
            <a:spLocks noChangeShapeType="1"/>
          </p:cNvSpPr>
          <p:nvPr/>
        </p:nvSpPr>
        <p:spPr bwMode="auto">
          <a:xfrm>
            <a:off x="7391400" y="533400"/>
            <a:ext cx="457200" cy="457200"/>
          </a:xfrm>
          <a:prstGeom prst="line">
            <a:avLst/>
          </a:prstGeom>
          <a:noFill/>
          <a:ln w="19050">
            <a:solidFill>
              <a:schemeClr val="tx1"/>
            </a:solidFill>
            <a:round/>
            <a:headEnd/>
            <a:tailEnd type="triangle" w="med" len="med"/>
          </a:ln>
        </p:spPr>
        <p:txBody>
          <a:bodyPr wrap="none"/>
          <a:lstStyle/>
          <a:p>
            <a:endParaRPr lang="en-US"/>
          </a:p>
        </p:txBody>
      </p:sp>
      <p:sp>
        <p:nvSpPr>
          <p:cNvPr id="86027" name="Text Box 11"/>
          <p:cNvSpPr txBox="1">
            <a:spLocks noChangeArrowheads="1"/>
          </p:cNvSpPr>
          <p:nvPr/>
        </p:nvSpPr>
        <p:spPr bwMode="auto">
          <a:xfrm rot="-2675793">
            <a:off x="2378075" y="1812925"/>
            <a:ext cx="3657600" cy="336550"/>
          </a:xfrm>
          <a:prstGeom prst="rect">
            <a:avLst/>
          </a:prstGeom>
          <a:noFill/>
          <a:ln w="38100">
            <a:noFill/>
            <a:miter lim="800000"/>
            <a:headEnd/>
            <a:tailEnd/>
          </a:ln>
        </p:spPr>
        <p:txBody>
          <a:bodyPr>
            <a:spAutoFit/>
          </a:bodyPr>
          <a:lstStyle/>
          <a:p>
            <a:pPr algn="ctr">
              <a:spcBef>
                <a:spcPct val="50000"/>
              </a:spcBef>
            </a:pPr>
            <a:r>
              <a:rPr lang="en-US">
                <a:solidFill>
                  <a:schemeClr val="tx1"/>
                </a:solidFill>
              </a:rPr>
              <a:t>ACCRETIONARY WEDGE</a:t>
            </a:r>
          </a:p>
        </p:txBody>
      </p:sp>
      <p:sp>
        <p:nvSpPr>
          <p:cNvPr id="86028" name="Text Box 12"/>
          <p:cNvSpPr txBox="1">
            <a:spLocks noChangeArrowheads="1"/>
          </p:cNvSpPr>
          <p:nvPr/>
        </p:nvSpPr>
        <p:spPr bwMode="auto">
          <a:xfrm rot="-2675793">
            <a:off x="3962400" y="1752600"/>
            <a:ext cx="2370138" cy="336550"/>
          </a:xfrm>
          <a:prstGeom prst="rect">
            <a:avLst/>
          </a:prstGeom>
          <a:noFill/>
          <a:ln w="38100">
            <a:noFill/>
            <a:miter lim="800000"/>
            <a:headEnd/>
            <a:tailEnd/>
          </a:ln>
        </p:spPr>
        <p:txBody>
          <a:bodyPr>
            <a:spAutoFit/>
          </a:bodyPr>
          <a:lstStyle/>
          <a:p>
            <a:pPr algn="ctr">
              <a:spcBef>
                <a:spcPct val="50000"/>
              </a:spcBef>
            </a:pPr>
            <a:r>
              <a:rPr lang="en-US"/>
              <a:t>FOREARC BASIN</a:t>
            </a:r>
          </a:p>
        </p:txBody>
      </p:sp>
      <p:sp>
        <p:nvSpPr>
          <p:cNvPr id="13" name="Text Box 6"/>
          <p:cNvSpPr txBox="1">
            <a:spLocks noChangeArrowheads="1"/>
          </p:cNvSpPr>
          <p:nvPr/>
        </p:nvSpPr>
        <p:spPr bwMode="auto">
          <a:xfrm rot="2400820">
            <a:off x="1066795" y="5201307"/>
            <a:ext cx="3906410" cy="338554"/>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rPr>
              <a:t>SHALLOW TO DEEP EARTHQUAKES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ited states of america physica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 y="381000"/>
            <a:ext cx="9144000" cy="612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1652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87043"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
        <p:nvSpPr>
          <p:cNvPr id="87044" name="Text Box 4"/>
          <p:cNvSpPr txBox="1">
            <a:spLocks noChangeArrowheads="1"/>
          </p:cNvSpPr>
          <p:nvPr/>
        </p:nvSpPr>
        <p:spPr bwMode="auto">
          <a:xfrm rot="-2646812">
            <a:off x="2057400" y="1981200"/>
            <a:ext cx="2057400" cy="336550"/>
          </a:xfrm>
          <a:prstGeom prst="rect">
            <a:avLst/>
          </a:prstGeom>
          <a:noFill/>
          <a:ln w="9525">
            <a:noFill/>
            <a:miter lim="800000"/>
            <a:headEnd/>
            <a:tailEnd/>
          </a:ln>
        </p:spPr>
        <p:txBody>
          <a:bodyPr>
            <a:spAutoFit/>
          </a:bodyPr>
          <a:lstStyle/>
          <a:p>
            <a:pPr algn="ctr">
              <a:spcBef>
                <a:spcPct val="50000"/>
              </a:spcBef>
            </a:pPr>
            <a:r>
              <a:rPr lang="en-US">
                <a:solidFill>
                  <a:schemeClr val="tx1"/>
                </a:solidFill>
              </a:rPr>
              <a:t>T R E N C H</a:t>
            </a:r>
          </a:p>
        </p:txBody>
      </p:sp>
      <p:sp>
        <p:nvSpPr>
          <p:cNvPr id="87046" name="Text Box 6"/>
          <p:cNvSpPr txBox="1">
            <a:spLocks noChangeArrowheads="1"/>
          </p:cNvSpPr>
          <p:nvPr/>
        </p:nvSpPr>
        <p:spPr bwMode="auto">
          <a:xfrm>
            <a:off x="4419600" y="381000"/>
            <a:ext cx="3200400" cy="336550"/>
          </a:xfrm>
          <a:prstGeom prst="rect">
            <a:avLst/>
          </a:prstGeom>
          <a:noFill/>
          <a:ln w="38100">
            <a:noFill/>
            <a:miter lim="800000"/>
            <a:headEnd/>
            <a:tailEnd/>
          </a:ln>
        </p:spPr>
        <p:txBody>
          <a:bodyPr>
            <a:spAutoFit/>
          </a:bodyPr>
          <a:lstStyle/>
          <a:p>
            <a:pPr algn="ctr">
              <a:spcBef>
                <a:spcPct val="50000"/>
              </a:spcBef>
            </a:pPr>
            <a:r>
              <a:rPr lang="en-US" u="sng">
                <a:solidFill>
                  <a:schemeClr val="tx1"/>
                </a:solidFill>
              </a:rPr>
              <a:t>VOLCANIC</a:t>
            </a:r>
            <a:r>
              <a:rPr lang="en-US">
                <a:solidFill>
                  <a:schemeClr val="tx1"/>
                </a:solidFill>
              </a:rPr>
              <a:t> ARC (andesite)</a:t>
            </a:r>
          </a:p>
        </p:txBody>
      </p:sp>
      <p:sp>
        <p:nvSpPr>
          <p:cNvPr id="87047" name="Line 7"/>
          <p:cNvSpPr>
            <a:spLocks noChangeShapeType="1"/>
          </p:cNvSpPr>
          <p:nvPr/>
        </p:nvSpPr>
        <p:spPr bwMode="auto">
          <a:xfrm>
            <a:off x="7391400" y="533400"/>
            <a:ext cx="914400" cy="152400"/>
          </a:xfrm>
          <a:prstGeom prst="line">
            <a:avLst/>
          </a:prstGeom>
          <a:noFill/>
          <a:ln w="19050">
            <a:solidFill>
              <a:schemeClr val="tx1"/>
            </a:solidFill>
            <a:round/>
            <a:headEnd/>
            <a:tailEnd type="triangle" w="med" len="med"/>
          </a:ln>
        </p:spPr>
        <p:txBody>
          <a:bodyPr wrap="none"/>
          <a:lstStyle/>
          <a:p>
            <a:endParaRPr lang="en-US"/>
          </a:p>
        </p:txBody>
      </p:sp>
      <p:sp>
        <p:nvSpPr>
          <p:cNvPr id="87048" name="Line 8"/>
          <p:cNvSpPr>
            <a:spLocks noChangeShapeType="1"/>
          </p:cNvSpPr>
          <p:nvPr/>
        </p:nvSpPr>
        <p:spPr bwMode="auto">
          <a:xfrm flipH="1">
            <a:off x="6400800" y="533400"/>
            <a:ext cx="990600" cy="1752600"/>
          </a:xfrm>
          <a:prstGeom prst="line">
            <a:avLst/>
          </a:prstGeom>
          <a:noFill/>
          <a:ln w="19050">
            <a:solidFill>
              <a:schemeClr val="tx1"/>
            </a:solidFill>
            <a:round/>
            <a:headEnd/>
            <a:tailEnd type="triangle" w="med" len="med"/>
          </a:ln>
        </p:spPr>
        <p:txBody>
          <a:bodyPr wrap="none"/>
          <a:lstStyle/>
          <a:p>
            <a:endParaRPr lang="en-US"/>
          </a:p>
        </p:txBody>
      </p:sp>
      <p:sp>
        <p:nvSpPr>
          <p:cNvPr id="87049" name="Line 9"/>
          <p:cNvSpPr>
            <a:spLocks noChangeShapeType="1"/>
          </p:cNvSpPr>
          <p:nvPr/>
        </p:nvSpPr>
        <p:spPr bwMode="auto">
          <a:xfrm flipH="1">
            <a:off x="7239000" y="533400"/>
            <a:ext cx="152400" cy="838200"/>
          </a:xfrm>
          <a:prstGeom prst="line">
            <a:avLst/>
          </a:prstGeom>
          <a:noFill/>
          <a:ln w="19050">
            <a:solidFill>
              <a:schemeClr val="tx1"/>
            </a:solidFill>
            <a:round/>
            <a:headEnd/>
            <a:tailEnd type="triangle" w="med" len="med"/>
          </a:ln>
        </p:spPr>
        <p:txBody>
          <a:bodyPr wrap="none"/>
          <a:lstStyle/>
          <a:p>
            <a:endParaRPr lang="en-US"/>
          </a:p>
        </p:txBody>
      </p:sp>
      <p:sp>
        <p:nvSpPr>
          <p:cNvPr id="87050" name="Line 10"/>
          <p:cNvSpPr>
            <a:spLocks noChangeShapeType="1"/>
          </p:cNvSpPr>
          <p:nvPr/>
        </p:nvSpPr>
        <p:spPr bwMode="auto">
          <a:xfrm>
            <a:off x="7391400" y="533400"/>
            <a:ext cx="457200" cy="457200"/>
          </a:xfrm>
          <a:prstGeom prst="line">
            <a:avLst/>
          </a:prstGeom>
          <a:noFill/>
          <a:ln w="19050">
            <a:solidFill>
              <a:schemeClr val="tx1"/>
            </a:solidFill>
            <a:round/>
            <a:headEnd/>
            <a:tailEnd type="triangle" w="med" len="med"/>
          </a:ln>
        </p:spPr>
        <p:txBody>
          <a:bodyPr wrap="none"/>
          <a:lstStyle/>
          <a:p>
            <a:endParaRPr lang="en-US"/>
          </a:p>
        </p:txBody>
      </p:sp>
      <p:sp>
        <p:nvSpPr>
          <p:cNvPr id="87051" name="Text Box 11"/>
          <p:cNvSpPr txBox="1">
            <a:spLocks noChangeArrowheads="1"/>
          </p:cNvSpPr>
          <p:nvPr/>
        </p:nvSpPr>
        <p:spPr bwMode="auto">
          <a:xfrm rot="-2675793">
            <a:off x="2378075" y="1812925"/>
            <a:ext cx="3657600" cy="336550"/>
          </a:xfrm>
          <a:prstGeom prst="rect">
            <a:avLst/>
          </a:prstGeom>
          <a:noFill/>
          <a:ln w="38100">
            <a:noFill/>
            <a:miter lim="800000"/>
            <a:headEnd/>
            <a:tailEnd/>
          </a:ln>
        </p:spPr>
        <p:txBody>
          <a:bodyPr>
            <a:spAutoFit/>
          </a:bodyPr>
          <a:lstStyle/>
          <a:p>
            <a:pPr algn="ctr">
              <a:spcBef>
                <a:spcPct val="50000"/>
              </a:spcBef>
            </a:pPr>
            <a:r>
              <a:rPr lang="en-US">
                <a:solidFill>
                  <a:schemeClr val="tx1"/>
                </a:solidFill>
              </a:rPr>
              <a:t>ACCRETIONARY WEDGE</a:t>
            </a:r>
          </a:p>
        </p:txBody>
      </p:sp>
      <p:sp>
        <p:nvSpPr>
          <p:cNvPr id="87052" name="Text Box 12"/>
          <p:cNvSpPr txBox="1">
            <a:spLocks noChangeArrowheads="1"/>
          </p:cNvSpPr>
          <p:nvPr/>
        </p:nvSpPr>
        <p:spPr bwMode="auto">
          <a:xfrm rot="-2675793">
            <a:off x="3962400" y="1752600"/>
            <a:ext cx="2370138" cy="336550"/>
          </a:xfrm>
          <a:prstGeom prst="rect">
            <a:avLst/>
          </a:prstGeom>
          <a:noFill/>
          <a:ln w="38100">
            <a:noFill/>
            <a:miter lim="800000"/>
            <a:headEnd/>
            <a:tailEnd/>
          </a:ln>
        </p:spPr>
        <p:txBody>
          <a:bodyPr>
            <a:spAutoFit/>
          </a:bodyPr>
          <a:lstStyle/>
          <a:p>
            <a:pPr algn="ctr">
              <a:spcBef>
                <a:spcPct val="50000"/>
              </a:spcBef>
            </a:pPr>
            <a:r>
              <a:rPr lang="en-US">
                <a:solidFill>
                  <a:schemeClr val="tx1"/>
                </a:solidFill>
              </a:rPr>
              <a:t>FOREARC BASIN</a:t>
            </a:r>
          </a:p>
        </p:txBody>
      </p:sp>
      <p:sp>
        <p:nvSpPr>
          <p:cNvPr id="87053" name="Text Box 17"/>
          <p:cNvSpPr txBox="1">
            <a:spLocks noChangeArrowheads="1"/>
          </p:cNvSpPr>
          <p:nvPr/>
        </p:nvSpPr>
        <p:spPr bwMode="auto">
          <a:xfrm>
            <a:off x="4876800" y="3962400"/>
            <a:ext cx="2667000" cy="822325"/>
          </a:xfrm>
          <a:prstGeom prst="rect">
            <a:avLst/>
          </a:prstGeom>
          <a:noFill/>
          <a:ln w="38100">
            <a:noFill/>
            <a:miter lim="800000"/>
            <a:headEnd/>
            <a:tailEnd/>
          </a:ln>
        </p:spPr>
        <p:txBody>
          <a:bodyPr>
            <a:spAutoFit/>
          </a:bodyPr>
          <a:lstStyle/>
          <a:p>
            <a:pPr algn="ctr">
              <a:spcBef>
                <a:spcPct val="50000"/>
              </a:spcBef>
            </a:pPr>
            <a:r>
              <a:rPr lang="en-US" sz="2400"/>
              <a:t>ISOSTATIC UPLIFT</a:t>
            </a:r>
          </a:p>
        </p:txBody>
      </p:sp>
      <p:sp>
        <p:nvSpPr>
          <p:cNvPr id="14" name="Text Box 6"/>
          <p:cNvSpPr txBox="1">
            <a:spLocks noChangeArrowheads="1"/>
          </p:cNvSpPr>
          <p:nvPr/>
        </p:nvSpPr>
        <p:spPr bwMode="auto">
          <a:xfrm rot="2400820">
            <a:off x="1066795" y="5201307"/>
            <a:ext cx="3906410" cy="338554"/>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rPr>
              <a:t>SHALLOW TO DEEP EARTHQUAKES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CA" dirty="0" smtClean="0"/>
              <a:t>Figure 11.23</a:t>
            </a:r>
            <a:endParaRPr lang="en-US" dirty="0" smtClean="0"/>
          </a:p>
        </p:txBody>
      </p:sp>
      <p:pic>
        <p:nvPicPr>
          <p:cNvPr id="88067" name="Picture 3" descr="17_21"/>
          <p:cNvPicPr>
            <a:picLocks noGrp="1" noChangeAspect="1" noChangeArrowheads="1"/>
          </p:cNvPicPr>
          <p:nvPr>
            <p:ph idx="1"/>
          </p:nvPr>
        </p:nvPicPr>
        <p:blipFill>
          <a:blip r:embed="rId2" cstate="print"/>
          <a:srcRect b="5167"/>
          <a:stretch>
            <a:fillRect/>
          </a:stretch>
        </p:blipFill>
        <p:spPr bwMode="auto">
          <a:xfrm>
            <a:off x="0" y="914400"/>
            <a:ext cx="9144000" cy="4953000"/>
          </a:xfrm>
          <a:noFill/>
          <a:ln>
            <a:miter lim="800000"/>
            <a:headEnd/>
            <a:tailEnd/>
          </a:ln>
        </p:spPr>
      </p:pic>
      <p:sp>
        <p:nvSpPr>
          <p:cNvPr id="88068" name="Text Box 4"/>
          <p:cNvSpPr txBox="1">
            <a:spLocks noChangeArrowheads="1"/>
          </p:cNvSpPr>
          <p:nvPr/>
        </p:nvSpPr>
        <p:spPr bwMode="auto">
          <a:xfrm>
            <a:off x="2514600" y="6019800"/>
            <a:ext cx="4114800" cy="457200"/>
          </a:xfrm>
          <a:prstGeom prst="rect">
            <a:avLst/>
          </a:prstGeom>
          <a:noFill/>
          <a:ln w="38100">
            <a:noFill/>
            <a:miter lim="800000"/>
            <a:headEnd/>
            <a:tailEnd/>
          </a:ln>
        </p:spPr>
        <p:txBody>
          <a:bodyPr>
            <a:spAutoFit/>
          </a:bodyPr>
          <a:lstStyle/>
          <a:p>
            <a:pPr algn="ctr">
              <a:spcBef>
                <a:spcPct val="50000"/>
              </a:spcBef>
            </a:pPr>
            <a:r>
              <a:rPr lang="en-US" sz="2400"/>
              <a:t>ISOSTATIC UPLIFT</a:t>
            </a:r>
          </a:p>
        </p:txBody>
      </p:sp>
      <p:sp>
        <p:nvSpPr>
          <p:cNvPr id="88069" name="Line 5"/>
          <p:cNvSpPr>
            <a:spLocks noChangeShapeType="1"/>
          </p:cNvSpPr>
          <p:nvPr/>
        </p:nvSpPr>
        <p:spPr bwMode="auto">
          <a:xfrm flipH="1" flipV="1">
            <a:off x="4419600" y="5410200"/>
            <a:ext cx="0" cy="609600"/>
          </a:xfrm>
          <a:prstGeom prst="line">
            <a:avLst/>
          </a:prstGeom>
          <a:noFill/>
          <a:ln w="38100">
            <a:solidFill>
              <a:srgbClr val="FF0000"/>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89091"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
        <p:nvSpPr>
          <p:cNvPr id="89092" name="Text Box 4"/>
          <p:cNvSpPr txBox="1">
            <a:spLocks noChangeArrowheads="1"/>
          </p:cNvSpPr>
          <p:nvPr/>
        </p:nvSpPr>
        <p:spPr bwMode="auto">
          <a:xfrm rot="-2646812">
            <a:off x="2057400" y="1981200"/>
            <a:ext cx="2057400" cy="336550"/>
          </a:xfrm>
          <a:prstGeom prst="rect">
            <a:avLst/>
          </a:prstGeom>
          <a:noFill/>
          <a:ln w="9525">
            <a:noFill/>
            <a:miter lim="800000"/>
            <a:headEnd/>
            <a:tailEnd/>
          </a:ln>
        </p:spPr>
        <p:txBody>
          <a:bodyPr>
            <a:spAutoFit/>
          </a:bodyPr>
          <a:lstStyle/>
          <a:p>
            <a:pPr algn="ctr">
              <a:spcBef>
                <a:spcPct val="50000"/>
              </a:spcBef>
            </a:pPr>
            <a:r>
              <a:rPr lang="en-US">
                <a:solidFill>
                  <a:schemeClr val="tx1"/>
                </a:solidFill>
              </a:rPr>
              <a:t>T R E N C H</a:t>
            </a:r>
          </a:p>
        </p:txBody>
      </p:sp>
      <p:sp>
        <p:nvSpPr>
          <p:cNvPr id="89094" name="Text Box 6"/>
          <p:cNvSpPr txBox="1">
            <a:spLocks noChangeArrowheads="1"/>
          </p:cNvSpPr>
          <p:nvPr/>
        </p:nvSpPr>
        <p:spPr bwMode="auto">
          <a:xfrm>
            <a:off x="4419600" y="381000"/>
            <a:ext cx="3200400" cy="336550"/>
          </a:xfrm>
          <a:prstGeom prst="rect">
            <a:avLst/>
          </a:prstGeom>
          <a:noFill/>
          <a:ln w="38100">
            <a:noFill/>
            <a:miter lim="800000"/>
            <a:headEnd/>
            <a:tailEnd/>
          </a:ln>
        </p:spPr>
        <p:txBody>
          <a:bodyPr>
            <a:spAutoFit/>
          </a:bodyPr>
          <a:lstStyle/>
          <a:p>
            <a:pPr algn="ctr">
              <a:spcBef>
                <a:spcPct val="50000"/>
              </a:spcBef>
            </a:pPr>
            <a:r>
              <a:rPr lang="en-US" u="sng">
                <a:solidFill>
                  <a:schemeClr val="tx1"/>
                </a:solidFill>
              </a:rPr>
              <a:t>VOLCANIC</a:t>
            </a:r>
            <a:r>
              <a:rPr lang="en-US">
                <a:solidFill>
                  <a:schemeClr val="tx1"/>
                </a:solidFill>
              </a:rPr>
              <a:t> ARC (andesite)</a:t>
            </a:r>
          </a:p>
        </p:txBody>
      </p:sp>
      <p:sp>
        <p:nvSpPr>
          <p:cNvPr id="89095" name="Line 7"/>
          <p:cNvSpPr>
            <a:spLocks noChangeShapeType="1"/>
          </p:cNvSpPr>
          <p:nvPr/>
        </p:nvSpPr>
        <p:spPr bwMode="auto">
          <a:xfrm>
            <a:off x="7391400" y="533400"/>
            <a:ext cx="914400" cy="152400"/>
          </a:xfrm>
          <a:prstGeom prst="line">
            <a:avLst/>
          </a:prstGeom>
          <a:noFill/>
          <a:ln w="19050">
            <a:solidFill>
              <a:schemeClr val="tx1"/>
            </a:solidFill>
            <a:round/>
            <a:headEnd/>
            <a:tailEnd type="triangle" w="med" len="med"/>
          </a:ln>
        </p:spPr>
        <p:txBody>
          <a:bodyPr wrap="none"/>
          <a:lstStyle/>
          <a:p>
            <a:endParaRPr lang="en-US"/>
          </a:p>
        </p:txBody>
      </p:sp>
      <p:sp>
        <p:nvSpPr>
          <p:cNvPr id="89096" name="Line 8"/>
          <p:cNvSpPr>
            <a:spLocks noChangeShapeType="1"/>
          </p:cNvSpPr>
          <p:nvPr/>
        </p:nvSpPr>
        <p:spPr bwMode="auto">
          <a:xfrm flipH="1">
            <a:off x="6400800" y="533400"/>
            <a:ext cx="990600" cy="1752600"/>
          </a:xfrm>
          <a:prstGeom prst="line">
            <a:avLst/>
          </a:prstGeom>
          <a:noFill/>
          <a:ln w="19050">
            <a:solidFill>
              <a:schemeClr val="tx1"/>
            </a:solidFill>
            <a:round/>
            <a:headEnd/>
            <a:tailEnd type="triangle" w="med" len="med"/>
          </a:ln>
        </p:spPr>
        <p:txBody>
          <a:bodyPr wrap="none"/>
          <a:lstStyle/>
          <a:p>
            <a:endParaRPr lang="en-US"/>
          </a:p>
        </p:txBody>
      </p:sp>
      <p:sp>
        <p:nvSpPr>
          <p:cNvPr id="89097" name="Line 9"/>
          <p:cNvSpPr>
            <a:spLocks noChangeShapeType="1"/>
          </p:cNvSpPr>
          <p:nvPr/>
        </p:nvSpPr>
        <p:spPr bwMode="auto">
          <a:xfrm flipH="1">
            <a:off x="7239000" y="533400"/>
            <a:ext cx="152400" cy="838200"/>
          </a:xfrm>
          <a:prstGeom prst="line">
            <a:avLst/>
          </a:prstGeom>
          <a:noFill/>
          <a:ln w="19050">
            <a:solidFill>
              <a:schemeClr val="tx1"/>
            </a:solidFill>
            <a:round/>
            <a:headEnd/>
            <a:tailEnd type="triangle" w="med" len="med"/>
          </a:ln>
        </p:spPr>
        <p:txBody>
          <a:bodyPr wrap="none"/>
          <a:lstStyle/>
          <a:p>
            <a:endParaRPr lang="en-US"/>
          </a:p>
        </p:txBody>
      </p:sp>
      <p:sp>
        <p:nvSpPr>
          <p:cNvPr id="89098" name="Line 10"/>
          <p:cNvSpPr>
            <a:spLocks noChangeShapeType="1"/>
          </p:cNvSpPr>
          <p:nvPr/>
        </p:nvSpPr>
        <p:spPr bwMode="auto">
          <a:xfrm>
            <a:off x="7391400" y="533400"/>
            <a:ext cx="457200" cy="457200"/>
          </a:xfrm>
          <a:prstGeom prst="line">
            <a:avLst/>
          </a:prstGeom>
          <a:noFill/>
          <a:ln w="19050">
            <a:solidFill>
              <a:schemeClr val="tx1"/>
            </a:solidFill>
            <a:round/>
            <a:headEnd/>
            <a:tailEnd type="triangle" w="med" len="med"/>
          </a:ln>
        </p:spPr>
        <p:txBody>
          <a:bodyPr wrap="none"/>
          <a:lstStyle/>
          <a:p>
            <a:endParaRPr lang="en-US"/>
          </a:p>
        </p:txBody>
      </p:sp>
      <p:sp>
        <p:nvSpPr>
          <p:cNvPr id="89099" name="Text Box 11"/>
          <p:cNvSpPr txBox="1">
            <a:spLocks noChangeArrowheads="1"/>
          </p:cNvSpPr>
          <p:nvPr/>
        </p:nvSpPr>
        <p:spPr bwMode="auto">
          <a:xfrm rot="-2675793">
            <a:off x="2378075" y="1812925"/>
            <a:ext cx="3657600" cy="336550"/>
          </a:xfrm>
          <a:prstGeom prst="rect">
            <a:avLst/>
          </a:prstGeom>
          <a:noFill/>
          <a:ln w="38100">
            <a:noFill/>
            <a:miter lim="800000"/>
            <a:headEnd/>
            <a:tailEnd/>
          </a:ln>
        </p:spPr>
        <p:txBody>
          <a:bodyPr>
            <a:spAutoFit/>
          </a:bodyPr>
          <a:lstStyle/>
          <a:p>
            <a:pPr algn="ctr">
              <a:spcBef>
                <a:spcPct val="50000"/>
              </a:spcBef>
            </a:pPr>
            <a:r>
              <a:rPr lang="en-US">
                <a:solidFill>
                  <a:schemeClr val="tx1"/>
                </a:solidFill>
              </a:rPr>
              <a:t>ACCRETIONARY WEDGE</a:t>
            </a:r>
          </a:p>
        </p:txBody>
      </p:sp>
      <p:sp>
        <p:nvSpPr>
          <p:cNvPr id="89100" name="Text Box 12"/>
          <p:cNvSpPr txBox="1">
            <a:spLocks noChangeArrowheads="1"/>
          </p:cNvSpPr>
          <p:nvPr/>
        </p:nvSpPr>
        <p:spPr bwMode="auto">
          <a:xfrm rot="-2675793">
            <a:off x="3962400" y="1752600"/>
            <a:ext cx="2370138" cy="336550"/>
          </a:xfrm>
          <a:prstGeom prst="rect">
            <a:avLst/>
          </a:prstGeom>
          <a:noFill/>
          <a:ln w="38100">
            <a:noFill/>
            <a:miter lim="800000"/>
            <a:headEnd/>
            <a:tailEnd/>
          </a:ln>
        </p:spPr>
        <p:txBody>
          <a:bodyPr>
            <a:spAutoFit/>
          </a:bodyPr>
          <a:lstStyle/>
          <a:p>
            <a:pPr algn="ctr">
              <a:spcBef>
                <a:spcPct val="50000"/>
              </a:spcBef>
            </a:pPr>
            <a:r>
              <a:rPr lang="en-US">
                <a:solidFill>
                  <a:schemeClr val="tx1"/>
                </a:solidFill>
              </a:rPr>
              <a:t>FOREARC BASIN</a:t>
            </a:r>
          </a:p>
        </p:txBody>
      </p:sp>
      <p:sp>
        <p:nvSpPr>
          <p:cNvPr id="89101" name="Text Box 13"/>
          <p:cNvSpPr txBox="1">
            <a:spLocks noChangeArrowheads="1"/>
          </p:cNvSpPr>
          <p:nvPr/>
        </p:nvSpPr>
        <p:spPr bwMode="auto">
          <a:xfrm>
            <a:off x="5486400" y="0"/>
            <a:ext cx="3657600" cy="336550"/>
          </a:xfrm>
          <a:prstGeom prst="rect">
            <a:avLst/>
          </a:prstGeom>
          <a:noFill/>
          <a:ln w="38100">
            <a:noFill/>
            <a:miter lim="800000"/>
            <a:headEnd/>
            <a:tailEnd/>
          </a:ln>
        </p:spPr>
        <p:txBody>
          <a:bodyPr>
            <a:spAutoFit/>
          </a:bodyPr>
          <a:lstStyle/>
          <a:p>
            <a:pPr algn="ctr">
              <a:spcBef>
                <a:spcPct val="50000"/>
              </a:spcBef>
            </a:pPr>
            <a:r>
              <a:rPr lang="en-US"/>
              <a:t>FORELAND FOLD &amp; THRUST BELT</a:t>
            </a:r>
          </a:p>
        </p:txBody>
      </p:sp>
      <p:sp>
        <p:nvSpPr>
          <p:cNvPr id="89102" name="Line 14"/>
          <p:cNvSpPr>
            <a:spLocks noChangeShapeType="1"/>
          </p:cNvSpPr>
          <p:nvPr/>
        </p:nvSpPr>
        <p:spPr bwMode="auto">
          <a:xfrm flipH="1">
            <a:off x="8839200" y="152400"/>
            <a:ext cx="304800" cy="990600"/>
          </a:xfrm>
          <a:prstGeom prst="line">
            <a:avLst/>
          </a:prstGeom>
          <a:noFill/>
          <a:ln w="38100">
            <a:solidFill>
              <a:srgbClr val="FF0000"/>
            </a:solidFill>
            <a:round/>
            <a:headEnd/>
            <a:tailEnd type="triangle" w="med" len="med"/>
          </a:ln>
        </p:spPr>
        <p:txBody>
          <a:bodyPr wrap="none"/>
          <a:lstStyle/>
          <a:p>
            <a:endParaRPr lang="en-US"/>
          </a:p>
        </p:txBody>
      </p:sp>
      <p:sp>
        <p:nvSpPr>
          <p:cNvPr id="89103" name="Line 15"/>
          <p:cNvSpPr>
            <a:spLocks noChangeShapeType="1"/>
          </p:cNvSpPr>
          <p:nvPr/>
        </p:nvSpPr>
        <p:spPr bwMode="auto">
          <a:xfrm flipH="1">
            <a:off x="8001000" y="152400"/>
            <a:ext cx="1143000" cy="2057400"/>
          </a:xfrm>
          <a:prstGeom prst="line">
            <a:avLst/>
          </a:prstGeom>
          <a:noFill/>
          <a:ln w="38100">
            <a:solidFill>
              <a:srgbClr val="FF0000"/>
            </a:solidFill>
            <a:round/>
            <a:headEnd/>
            <a:tailEnd type="triangle" w="med" len="med"/>
          </a:ln>
        </p:spPr>
        <p:txBody>
          <a:bodyPr wrap="none"/>
          <a:lstStyle/>
          <a:p>
            <a:endParaRPr lang="en-US"/>
          </a:p>
        </p:txBody>
      </p:sp>
      <p:sp>
        <p:nvSpPr>
          <p:cNvPr id="16" name="Text Box 6"/>
          <p:cNvSpPr txBox="1">
            <a:spLocks noChangeArrowheads="1"/>
          </p:cNvSpPr>
          <p:nvPr/>
        </p:nvSpPr>
        <p:spPr bwMode="auto">
          <a:xfrm rot="2400820">
            <a:off x="1066795" y="5201307"/>
            <a:ext cx="3906410" cy="338554"/>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rPr>
              <a:t>SHALLOW TO DEEP EARTHQUAKES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ited states of america physica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 y="381000"/>
            <a:ext cx="9144000" cy="612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2055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O-CONTBW"/>
          <p:cNvPicPr>
            <a:picLocks noChangeAspect="1" noChangeArrowheads="1"/>
          </p:cNvPicPr>
          <p:nvPr/>
        </p:nvPicPr>
        <p:blipFill>
          <a:blip r:embed="rId2" cstate="print"/>
          <a:srcRect/>
          <a:stretch>
            <a:fillRect/>
          </a:stretch>
        </p:blipFill>
        <p:spPr bwMode="auto">
          <a:xfrm>
            <a:off x="0" y="50800"/>
            <a:ext cx="9144000" cy="6756400"/>
          </a:xfrm>
          <a:prstGeom prst="rect">
            <a:avLst/>
          </a:prstGeom>
          <a:noFill/>
          <a:ln w="9525">
            <a:noFill/>
            <a:miter lim="800000"/>
            <a:headEnd/>
            <a:tailEnd/>
          </a:ln>
        </p:spPr>
      </p:pic>
      <p:sp>
        <p:nvSpPr>
          <p:cNvPr id="90115" name="Rectangle 3"/>
          <p:cNvSpPr>
            <a:spLocks noGrp="1" noChangeArrowheads="1"/>
          </p:cNvSpPr>
          <p:nvPr>
            <p:ph type="title" idx="4294967295"/>
          </p:nvPr>
        </p:nvSpPr>
        <p:spPr>
          <a:xfrm>
            <a:off x="0" y="-257175"/>
            <a:ext cx="8610600" cy="257175"/>
          </a:xfrm>
        </p:spPr>
        <p:txBody>
          <a:bodyPr/>
          <a:lstStyle/>
          <a:p>
            <a:pPr eaLnBrk="1" hangingPunct="1"/>
            <a:r>
              <a:rPr lang="en-US" sz="1100" smtClean="0"/>
              <a:t>Ocean continent convergence</a:t>
            </a:r>
          </a:p>
        </p:txBody>
      </p:sp>
      <p:sp>
        <p:nvSpPr>
          <p:cNvPr id="90116" name="Text Box 4"/>
          <p:cNvSpPr txBox="1">
            <a:spLocks noChangeArrowheads="1"/>
          </p:cNvSpPr>
          <p:nvPr/>
        </p:nvSpPr>
        <p:spPr bwMode="auto">
          <a:xfrm rot="-2646812">
            <a:off x="2057400" y="1981200"/>
            <a:ext cx="2057400" cy="336550"/>
          </a:xfrm>
          <a:prstGeom prst="rect">
            <a:avLst/>
          </a:prstGeom>
          <a:noFill/>
          <a:ln w="9525">
            <a:noFill/>
            <a:miter lim="800000"/>
            <a:headEnd/>
            <a:tailEnd/>
          </a:ln>
        </p:spPr>
        <p:txBody>
          <a:bodyPr>
            <a:spAutoFit/>
          </a:bodyPr>
          <a:lstStyle/>
          <a:p>
            <a:pPr algn="ctr">
              <a:spcBef>
                <a:spcPct val="50000"/>
              </a:spcBef>
            </a:pPr>
            <a:r>
              <a:rPr lang="en-US">
                <a:solidFill>
                  <a:schemeClr val="tx1"/>
                </a:solidFill>
              </a:rPr>
              <a:t>T R E N C H</a:t>
            </a:r>
          </a:p>
        </p:txBody>
      </p:sp>
      <p:sp>
        <p:nvSpPr>
          <p:cNvPr id="90118" name="Text Box 6"/>
          <p:cNvSpPr txBox="1">
            <a:spLocks noChangeArrowheads="1"/>
          </p:cNvSpPr>
          <p:nvPr/>
        </p:nvSpPr>
        <p:spPr bwMode="auto">
          <a:xfrm>
            <a:off x="4419600" y="381000"/>
            <a:ext cx="3200400" cy="336550"/>
          </a:xfrm>
          <a:prstGeom prst="rect">
            <a:avLst/>
          </a:prstGeom>
          <a:noFill/>
          <a:ln w="38100">
            <a:noFill/>
            <a:miter lim="800000"/>
            <a:headEnd/>
            <a:tailEnd/>
          </a:ln>
        </p:spPr>
        <p:txBody>
          <a:bodyPr>
            <a:spAutoFit/>
          </a:bodyPr>
          <a:lstStyle/>
          <a:p>
            <a:pPr algn="ctr">
              <a:spcBef>
                <a:spcPct val="50000"/>
              </a:spcBef>
            </a:pPr>
            <a:r>
              <a:rPr lang="en-US" u="sng">
                <a:solidFill>
                  <a:schemeClr val="tx1"/>
                </a:solidFill>
              </a:rPr>
              <a:t>VOLCANIC</a:t>
            </a:r>
            <a:r>
              <a:rPr lang="en-US">
                <a:solidFill>
                  <a:schemeClr val="tx1"/>
                </a:solidFill>
              </a:rPr>
              <a:t> ARC (andesite)</a:t>
            </a:r>
          </a:p>
        </p:txBody>
      </p:sp>
      <p:sp>
        <p:nvSpPr>
          <p:cNvPr id="90119" name="Line 7"/>
          <p:cNvSpPr>
            <a:spLocks noChangeShapeType="1"/>
          </p:cNvSpPr>
          <p:nvPr/>
        </p:nvSpPr>
        <p:spPr bwMode="auto">
          <a:xfrm>
            <a:off x="7391400" y="533400"/>
            <a:ext cx="914400" cy="152400"/>
          </a:xfrm>
          <a:prstGeom prst="line">
            <a:avLst/>
          </a:prstGeom>
          <a:noFill/>
          <a:ln w="19050">
            <a:solidFill>
              <a:schemeClr val="tx1"/>
            </a:solidFill>
            <a:round/>
            <a:headEnd/>
            <a:tailEnd type="triangle" w="med" len="med"/>
          </a:ln>
        </p:spPr>
        <p:txBody>
          <a:bodyPr wrap="none"/>
          <a:lstStyle/>
          <a:p>
            <a:endParaRPr lang="en-US"/>
          </a:p>
        </p:txBody>
      </p:sp>
      <p:sp>
        <p:nvSpPr>
          <p:cNvPr id="90120" name="Line 8"/>
          <p:cNvSpPr>
            <a:spLocks noChangeShapeType="1"/>
          </p:cNvSpPr>
          <p:nvPr/>
        </p:nvSpPr>
        <p:spPr bwMode="auto">
          <a:xfrm flipH="1">
            <a:off x="6400800" y="533400"/>
            <a:ext cx="990600" cy="1752600"/>
          </a:xfrm>
          <a:prstGeom prst="line">
            <a:avLst/>
          </a:prstGeom>
          <a:noFill/>
          <a:ln w="19050">
            <a:solidFill>
              <a:schemeClr val="tx1"/>
            </a:solidFill>
            <a:round/>
            <a:headEnd/>
            <a:tailEnd type="triangle" w="med" len="med"/>
          </a:ln>
        </p:spPr>
        <p:txBody>
          <a:bodyPr wrap="none"/>
          <a:lstStyle/>
          <a:p>
            <a:endParaRPr lang="en-US"/>
          </a:p>
        </p:txBody>
      </p:sp>
      <p:sp>
        <p:nvSpPr>
          <p:cNvPr id="90121" name="Line 9"/>
          <p:cNvSpPr>
            <a:spLocks noChangeShapeType="1"/>
          </p:cNvSpPr>
          <p:nvPr/>
        </p:nvSpPr>
        <p:spPr bwMode="auto">
          <a:xfrm flipH="1">
            <a:off x="7239000" y="533400"/>
            <a:ext cx="152400" cy="838200"/>
          </a:xfrm>
          <a:prstGeom prst="line">
            <a:avLst/>
          </a:prstGeom>
          <a:noFill/>
          <a:ln w="19050">
            <a:solidFill>
              <a:schemeClr val="tx1"/>
            </a:solidFill>
            <a:round/>
            <a:headEnd/>
            <a:tailEnd type="triangle" w="med" len="med"/>
          </a:ln>
        </p:spPr>
        <p:txBody>
          <a:bodyPr wrap="none"/>
          <a:lstStyle/>
          <a:p>
            <a:endParaRPr lang="en-US"/>
          </a:p>
        </p:txBody>
      </p:sp>
      <p:sp>
        <p:nvSpPr>
          <p:cNvPr id="90122" name="Line 10"/>
          <p:cNvSpPr>
            <a:spLocks noChangeShapeType="1"/>
          </p:cNvSpPr>
          <p:nvPr/>
        </p:nvSpPr>
        <p:spPr bwMode="auto">
          <a:xfrm>
            <a:off x="7391400" y="533400"/>
            <a:ext cx="457200" cy="457200"/>
          </a:xfrm>
          <a:prstGeom prst="line">
            <a:avLst/>
          </a:prstGeom>
          <a:noFill/>
          <a:ln w="19050">
            <a:solidFill>
              <a:schemeClr val="tx1"/>
            </a:solidFill>
            <a:round/>
            <a:headEnd/>
            <a:tailEnd type="triangle" w="med" len="med"/>
          </a:ln>
        </p:spPr>
        <p:txBody>
          <a:bodyPr wrap="none"/>
          <a:lstStyle/>
          <a:p>
            <a:endParaRPr lang="en-US"/>
          </a:p>
        </p:txBody>
      </p:sp>
      <p:sp>
        <p:nvSpPr>
          <p:cNvPr id="90123" name="Text Box 11"/>
          <p:cNvSpPr txBox="1">
            <a:spLocks noChangeArrowheads="1"/>
          </p:cNvSpPr>
          <p:nvPr/>
        </p:nvSpPr>
        <p:spPr bwMode="auto">
          <a:xfrm rot="-2675793">
            <a:off x="2378075" y="1812925"/>
            <a:ext cx="3657600" cy="336550"/>
          </a:xfrm>
          <a:prstGeom prst="rect">
            <a:avLst/>
          </a:prstGeom>
          <a:noFill/>
          <a:ln w="38100">
            <a:noFill/>
            <a:miter lim="800000"/>
            <a:headEnd/>
            <a:tailEnd/>
          </a:ln>
        </p:spPr>
        <p:txBody>
          <a:bodyPr>
            <a:spAutoFit/>
          </a:bodyPr>
          <a:lstStyle/>
          <a:p>
            <a:pPr algn="ctr">
              <a:spcBef>
                <a:spcPct val="50000"/>
              </a:spcBef>
            </a:pPr>
            <a:r>
              <a:rPr lang="en-US">
                <a:solidFill>
                  <a:schemeClr val="tx1"/>
                </a:solidFill>
              </a:rPr>
              <a:t>ACCRETIONARY WEDGE</a:t>
            </a:r>
          </a:p>
        </p:txBody>
      </p:sp>
      <p:sp>
        <p:nvSpPr>
          <p:cNvPr id="90124" name="Text Box 12"/>
          <p:cNvSpPr txBox="1">
            <a:spLocks noChangeArrowheads="1"/>
          </p:cNvSpPr>
          <p:nvPr/>
        </p:nvSpPr>
        <p:spPr bwMode="auto">
          <a:xfrm rot="-2675793">
            <a:off x="3962400" y="1752600"/>
            <a:ext cx="2370138" cy="336550"/>
          </a:xfrm>
          <a:prstGeom prst="rect">
            <a:avLst/>
          </a:prstGeom>
          <a:noFill/>
          <a:ln w="38100">
            <a:noFill/>
            <a:miter lim="800000"/>
            <a:headEnd/>
            <a:tailEnd/>
          </a:ln>
        </p:spPr>
        <p:txBody>
          <a:bodyPr>
            <a:spAutoFit/>
          </a:bodyPr>
          <a:lstStyle/>
          <a:p>
            <a:pPr algn="ctr">
              <a:spcBef>
                <a:spcPct val="50000"/>
              </a:spcBef>
            </a:pPr>
            <a:r>
              <a:rPr lang="en-US">
                <a:solidFill>
                  <a:schemeClr val="tx1"/>
                </a:solidFill>
              </a:rPr>
              <a:t>FOREARC BASIN</a:t>
            </a:r>
          </a:p>
        </p:txBody>
      </p:sp>
      <p:sp>
        <p:nvSpPr>
          <p:cNvPr id="90125" name="Text Box 13"/>
          <p:cNvSpPr txBox="1">
            <a:spLocks noChangeArrowheads="1"/>
          </p:cNvSpPr>
          <p:nvPr/>
        </p:nvSpPr>
        <p:spPr bwMode="auto">
          <a:xfrm>
            <a:off x="5486400" y="0"/>
            <a:ext cx="3657600" cy="336550"/>
          </a:xfrm>
          <a:prstGeom prst="rect">
            <a:avLst/>
          </a:prstGeom>
          <a:noFill/>
          <a:ln w="38100">
            <a:noFill/>
            <a:miter lim="800000"/>
            <a:headEnd/>
            <a:tailEnd/>
          </a:ln>
        </p:spPr>
        <p:txBody>
          <a:bodyPr>
            <a:spAutoFit/>
          </a:bodyPr>
          <a:lstStyle/>
          <a:p>
            <a:pPr algn="ctr">
              <a:spcBef>
                <a:spcPct val="50000"/>
              </a:spcBef>
            </a:pPr>
            <a:r>
              <a:rPr lang="en-US">
                <a:solidFill>
                  <a:schemeClr val="tx1"/>
                </a:solidFill>
              </a:rPr>
              <a:t>FORELAND FOLD &amp; THRUST BELT</a:t>
            </a:r>
          </a:p>
        </p:txBody>
      </p:sp>
      <p:sp>
        <p:nvSpPr>
          <p:cNvPr id="90126" name="Line 14"/>
          <p:cNvSpPr>
            <a:spLocks noChangeShapeType="1"/>
          </p:cNvSpPr>
          <p:nvPr/>
        </p:nvSpPr>
        <p:spPr bwMode="auto">
          <a:xfrm flipH="1">
            <a:off x="8839200" y="152400"/>
            <a:ext cx="304800" cy="990600"/>
          </a:xfrm>
          <a:prstGeom prst="line">
            <a:avLst/>
          </a:prstGeom>
          <a:noFill/>
          <a:ln w="19050">
            <a:solidFill>
              <a:schemeClr val="tx1"/>
            </a:solidFill>
            <a:round/>
            <a:headEnd/>
            <a:tailEnd type="triangle" w="med" len="med"/>
          </a:ln>
        </p:spPr>
        <p:txBody>
          <a:bodyPr wrap="none"/>
          <a:lstStyle/>
          <a:p>
            <a:endParaRPr lang="en-US"/>
          </a:p>
        </p:txBody>
      </p:sp>
      <p:sp>
        <p:nvSpPr>
          <p:cNvPr id="90127" name="Line 15"/>
          <p:cNvSpPr>
            <a:spLocks noChangeShapeType="1"/>
          </p:cNvSpPr>
          <p:nvPr/>
        </p:nvSpPr>
        <p:spPr bwMode="auto">
          <a:xfrm flipH="1">
            <a:off x="8001000" y="152400"/>
            <a:ext cx="1143000" cy="2057400"/>
          </a:xfrm>
          <a:prstGeom prst="line">
            <a:avLst/>
          </a:prstGeom>
          <a:noFill/>
          <a:ln w="19050">
            <a:solidFill>
              <a:schemeClr val="tx1"/>
            </a:solidFill>
            <a:round/>
            <a:headEnd/>
            <a:tailEnd type="triangle" w="med" len="med"/>
          </a:ln>
        </p:spPr>
        <p:txBody>
          <a:bodyPr wrap="none"/>
          <a:lstStyle/>
          <a:p>
            <a:endParaRPr lang="en-US"/>
          </a:p>
        </p:txBody>
      </p:sp>
      <p:sp>
        <p:nvSpPr>
          <p:cNvPr id="90128" name="Text Box 16"/>
          <p:cNvSpPr txBox="1">
            <a:spLocks noChangeArrowheads="1"/>
          </p:cNvSpPr>
          <p:nvPr/>
        </p:nvSpPr>
        <p:spPr bwMode="auto">
          <a:xfrm>
            <a:off x="7772400" y="3429000"/>
            <a:ext cx="1371600" cy="581025"/>
          </a:xfrm>
          <a:prstGeom prst="rect">
            <a:avLst/>
          </a:prstGeom>
          <a:noFill/>
          <a:ln w="38100">
            <a:noFill/>
            <a:miter lim="800000"/>
            <a:headEnd/>
            <a:tailEnd/>
          </a:ln>
        </p:spPr>
        <p:txBody>
          <a:bodyPr>
            <a:spAutoFit/>
          </a:bodyPr>
          <a:lstStyle/>
          <a:p>
            <a:pPr algn="ctr">
              <a:spcBef>
                <a:spcPct val="50000"/>
              </a:spcBef>
            </a:pPr>
            <a:r>
              <a:rPr lang="en-US"/>
              <a:t>FORELANDBASIN</a:t>
            </a:r>
          </a:p>
        </p:txBody>
      </p:sp>
      <p:sp>
        <p:nvSpPr>
          <p:cNvPr id="90129" name="Line 17"/>
          <p:cNvSpPr>
            <a:spLocks noChangeShapeType="1"/>
          </p:cNvSpPr>
          <p:nvPr/>
        </p:nvSpPr>
        <p:spPr bwMode="auto">
          <a:xfrm flipV="1">
            <a:off x="8458200" y="3048000"/>
            <a:ext cx="457200" cy="381000"/>
          </a:xfrm>
          <a:prstGeom prst="line">
            <a:avLst/>
          </a:prstGeom>
          <a:noFill/>
          <a:ln w="38100">
            <a:solidFill>
              <a:srgbClr val="FF0000"/>
            </a:solidFill>
            <a:round/>
            <a:headEnd/>
            <a:tailEnd type="triangle" w="med" len="med"/>
          </a:ln>
        </p:spPr>
        <p:txBody>
          <a:bodyPr wrap="none"/>
          <a:lstStyle/>
          <a:p>
            <a:endParaRPr lang="en-US"/>
          </a:p>
        </p:txBody>
      </p:sp>
      <p:sp>
        <p:nvSpPr>
          <p:cNvPr id="18" name="Text Box 6"/>
          <p:cNvSpPr txBox="1">
            <a:spLocks noChangeArrowheads="1"/>
          </p:cNvSpPr>
          <p:nvPr/>
        </p:nvSpPr>
        <p:spPr bwMode="auto">
          <a:xfrm rot="2400820">
            <a:off x="1066795" y="5201307"/>
            <a:ext cx="3906410" cy="338554"/>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rPr>
              <a:t>SHALLOW TO DEEP EARTHQUAKES</a:t>
            </a:r>
            <a:endParaRPr lang="en-US"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rgbClr val="FF0000"/>
            </a:solidFill>
            <a:effectLst/>
            <a:latin typeface="Arial"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rgbClr val="FF0000"/>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3435</TotalTime>
  <Words>3266</Words>
  <Application>Microsoft Office PowerPoint</Application>
  <PresentationFormat>On-screen Show (4:3)</PresentationFormat>
  <Paragraphs>491</Paragraphs>
  <Slides>156</Slides>
  <Notes>45</Notes>
  <HiddenSlides>5</HiddenSlides>
  <MMClips>0</MMClips>
  <ScaleCrop>false</ScaleCrop>
  <HeadingPairs>
    <vt:vector size="4" baseType="variant">
      <vt:variant>
        <vt:lpstr>Theme</vt:lpstr>
      </vt:variant>
      <vt:variant>
        <vt:i4>1</vt:i4>
      </vt:variant>
      <vt:variant>
        <vt:lpstr>Slide Titles</vt:lpstr>
      </vt:variant>
      <vt:variant>
        <vt:i4>156</vt:i4>
      </vt:variant>
    </vt:vector>
  </HeadingPairs>
  <TitlesOfParts>
    <vt:vector size="15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15.5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15.20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15.21</vt:lpstr>
      <vt:lpstr>PowerPoint Presentation</vt:lpstr>
      <vt:lpstr>PowerPoint Presentation</vt:lpstr>
      <vt:lpstr>PowerPoint Presentation</vt:lpstr>
      <vt:lpstr>PowerPoint Presentation</vt:lpstr>
      <vt:lpstr>Figure 15.3</vt:lpstr>
      <vt:lpstr>PowerPoint Presentation</vt:lpstr>
      <vt:lpstr>PowerPoint Presentation</vt:lpstr>
      <vt:lpstr>PowerPoint Presentation</vt:lpstr>
      <vt:lpstr>Figure 15.22</vt:lpstr>
      <vt:lpstr>PowerPoint Presentation</vt:lpstr>
      <vt:lpstr>Figure 15.24</vt:lpstr>
      <vt:lpstr>Figure 15.23</vt:lpstr>
      <vt:lpstr>Figure 15.23</vt:lpstr>
      <vt:lpstr>PowerPoint Presentation</vt:lpstr>
      <vt:lpstr>PowerPoint Presentation</vt:lpstr>
      <vt:lpstr>PowerPoint Presentation</vt:lpstr>
      <vt:lpstr>PowerPoint Presentation</vt:lpstr>
      <vt:lpstr>Motion at Plate Boundaries</vt:lpstr>
      <vt:lpstr>PowerPoint Presentation</vt:lpstr>
      <vt:lpstr>Figure 15.9 (left)</vt:lpstr>
      <vt:lpstr>Figure 15.9 (right)</vt:lpstr>
      <vt:lpstr>Figure 2.11</vt:lpstr>
      <vt:lpstr>Figure 2.12</vt:lpstr>
      <vt:lpstr>Figure 2.14</vt:lpstr>
      <vt:lpstr>Figure 2.14 a,b</vt:lpstr>
      <vt:lpstr>Figure 2.14 a,b</vt:lpstr>
      <vt:lpstr>Figure 2.14 a,b</vt:lpstr>
      <vt:lpstr>Figure 2.14 a,b</vt:lpstr>
      <vt:lpstr>Figure 2.15</vt:lpstr>
      <vt:lpstr>Figure 2.14 b,c</vt:lpstr>
      <vt:lpstr>Figure 2.14 c,d</vt:lpstr>
      <vt:lpstr>Figure 2.15</vt:lpstr>
      <vt:lpstr>Figure 2.14 c,d</vt:lpstr>
      <vt:lpstr>Forming a Divergent Boundary</vt:lpstr>
      <vt:lpstr>Figure 15.13</vt:lpstr>
      <vt:lpstr>Figures 2.16</vt:lpstr>
      <vt:lpstr>Figure 2.16b</vt:lpstr>
      <vt:lpstr>Figure 11.23</vt:lpstr>
      <vt:lpstr>Figure 2.16a</vt:lpstr>
      <vt:lpstr>Figure 11.24</vt:lpstr>
      <vt:lpstr>Ocean continent convergence</vt:lpstr>
      <vt:lpstr>Ocean continent convergence</vt:lpstr>
      <vt:lpstr>Ocean continent convergence</vt:lpstr>
      <vt:lpstr>Ocean continent convergence</vt:lpstr>
      <vt:lpstr>Ocean continent convergence</vt:lpstr>
      <vt:lpstr>Figure 11.24</vt:lpstr>
      <vt:lpstr>Ocean continent convergence</vt:lpstr>
      <vt:lpstr>Ocean continent convergence</vt:lpstr>
      <vt:lpstr>Figure 11.24a</vt:lpstr>
      <vt:lpstr>Figure 11.24b</vt:lpstr>
      <vt:lpstr>Figure 11.24c</vt:lpstr>
      <vt:lpstr>PowerPoint Presentation</vt:lpstr>
      <vt:lpstr>PowerPoint Presentation</vt:lpstr>
      <vt:lpstr>Figure 11.27</vt:lpstr>
      <vt:lpstr>Ocean continent convergence</vt:lpstr>
      <vt:lpstr>PowerPoint Presentation</vt:lpstr>
      <vt:lpstr>Ocean continent convergence</vt:lpstr>
      <vt:lpstr>Figure 11.23</vt:lpstr>
      <vt:lpstr>Ocean continent convergence</vt:lpstr>
      <vt:lpstr>PowerPoint Presentation</vt:lpstr>
      <vt:lpstr>Ocean continent convergence</vt:lpstr>
      <vt:lpstr>PowerPoint Presentation</vt:lpstr>
      <vt:lpstr>Figure 2.16c</vt:lpstr>
      <vt:lpstr>Convergent Margins: India-Asia Collision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2.20</vt:lpstr>
      <vt:lpstr>Motion at Transform Boundaries</vt:lpstr>
      <vt:lpstr>PowerPoint Presentation</vt:lpstr>
      <vt:lpstr>Figure 2.21</vt:lpstr>
      <vt:lpstr>Figure 15.16</vt:lpstr>
      <vt:lpstr>Figure 15.19</vt:lpstr>
      <vt:lpstr>Convection and Tectonics</vt:lpstr>
      <vt:lpstr>Hot Spot Volcano Tracks</vt:lpstr>
      <vt:lpstr>Figure 2.27</vt:lpstr>
      <vt:lpstr>PowerPoint Presentation</vt:lpstr>
      <vt:lpstr>Figure 2.37a</vt:lpstr>
      <vt:lpstr>PowerPoint Presentation</vt:lpstr>
      <vt:lpstr>PowerPoint Presentation</vt:lpstr>
      <vt:lpstr>PowerPoint Presentation</vt:lpstr>
      <vt:lpstr>Chapter 15 Opening Figure</vt:lpstr>
      <vt:lpstr>Figure 15.25</vt:lpstr>
      <vt:lpstr>Figure 15.26</vt:lpstr>
      <vt:lpstr>Figure 15.27</vt:lpstr>
      <vt:lpstr>Figure 15.27a</vt:lpstr>
      <vt:lpstr>Figure 15.27b</vt:lpstr>
      <vt:lpstr>Figure 15.27c</vt:lpstr>
      <vt:lpstr>Figure 15.28</vt:lpstr>
      <vt:lpstr>Figure 15.A</vt:lpstr>
      <vt:lpstr>Figure 15.Aa</vt:lpstr>
      <vt:lpstr>Figure 15.Ab</vt:lpstr>
      <vt:lpstr>Figure 15.Ac</vt:lpstr>
      <vt:lpstr>Figure 15.Ad</vt:lpstr>
      <vt:lpstr>Figure 15.Ae</vt:lpstr>
      <vt:lpstr>Figure 15.Af</vt:lpstr>
      <vt:lpstr>Breakup of Pangaea</vt:lpstr>
      <vt:lpstr>Motion at Plate Boundaries</vt:lpstr>
      <vt:lpstr>Seafloor Spreading and Plate Boundaries</vt:lpstr>
      <vt:lpstr>Chapter 15 Opening Figure</vt:lpstr>
      <vt:lpstr>Figure 15.1</vt:lpstr>
      <vt:lpstr>Figure 15.2a</vt:lpstr>
      <vt:lpstr>Figure 15.2b</vt:lpstr>
      <vt:lpstr>Figure 15.7a</vt:lpstr>
      <vt:lpstr>Figure 15.7b</vt:lpstr>
      <vt:lpstr>Figure 15.20a</vt:lpstr>
      <vt:lpstr>Figure 15.20b</vt:lpstr>
      <vt:lpstr>Figure 15.24a</vt:lpstr>
      <vt:lpstr>Figure 15.24b</vt:lpstr>
      <vt:lpstr>Figure 15.10a</vt:lpstr>
      <vt:lpstr>Convection in a Lava Lamp</vt:lpstr>
      <vt:lpstr>Convection in a Lava Lamp</vt:lpstr>
    </vt:vector>
  </TitlesOfParts>
  <Company>The McGraw-Hill Companies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 McGraw-Hill Higher Education</dc:creator>
  <cp:lastModifiedBy>Gary Jacobson</cp:lastModifiedBy>
  <cp:revision>183</cp:revision>
  <dcterms:created xsi:type="dcterms:W3CDTF">2002-11-07T15:12:30Z</dcterms:created>
  <dcterms:modified xsi:type="dcterms:W3CDTF">2014-11-05T15:55:14Z</dcterms:modified>
</cp:coreProperties>
</file>